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20" r:id="rId2"/>
    <p:sldId id="389" r:id="rId3"/>
    <p:sldId id="390" r:id="rId4"/>
    <p:sldId id="391" r:id="rId5"/>
    <p:sldId id="392" r:id="rId6"/>
    <p:sldId id="393" r:id="rId7"/>
    <p:sldId id="370" r:id="rId8"/>
    <p:sldId id="369" r:id="rId9"/>
    <p:sldId id="371" r:id="rId10"/>
    <p:sldId id="377" r:id="rId11"/>
    <p:sldId id="381" r:id="rId12"/>
    <p:sldId id="388" r:id="rId13"/>
    <p:sldId id="380" r:id="rId14"/>
    <p:sldId id="372" r:id="rId15"/>
    <p:sldId id="37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  <p:sldId id="407" r:id="rId30"/>
    <p:sldId id="408" r:id="rId31"/>
    <p:sldId id="409" r:id="rId32"/>
    <p:sldId id="410" r:id="rId33"/>
    <p:sldId id="411" r:id="rId34"/>
    <p:sldId id="412" r:id="rId35"/>
    <p:sldId id="413" r:id="rId36"/>
    <p:sldId id="414" r:id="rId37"/>
    <p:sldId id="415" r:id="rId38"/>
    <p:sldId id="416" r:id="rId39"/>
    <p:sldId id="417" r:id="rId40"/>
    <p:sldId id="418" r:id="rId41"/>
    <p:sldId id="419" r:id="rId42"/>
    <p:sldId id="322" r:id="rId43"/>
  </p:sldIdLst>
  <p:sldSz cx="12192000" cy="6858000"/>
  <p:notesSz cx="6735763" cy="9866313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00"/>
    <a:srgbClr val="FEF5BE"/>
    <a:srgbClr val="FEF4CE"/>
    <a:srgbClr val="FF99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15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Kliknite sem a upravte štýl predlohy podnadpisov.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99F14-69B4-41CF-B158-1197DE3721CE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33CEC-27CB-4240-910A-3FA572F372C8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40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FB694-C190-476D-A1AE-E04CF2C65972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D674-C38A-4501-A935-D36C32927CA9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83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F6AE0-AA1B-4FE8-B5BA-D25BBDF4C958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455EC-A514-44C7-8952-DC130D1D97E7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73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AF2A6-75B0-44D7-B4B9-0CE7CA387C8D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06FC8-E320-443E-8355-7A853A8BAC06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971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1D1CD-5E22-40E5-8788-4C700676CC46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439C9-6033-4F13-B187-242549BF2C4C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811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165C-9B42-4589-A6FB-2A7F62E37C97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9F26E-3485-408E-B00C-498EDA0B5FD6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807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823F2-B48D-46F5-A11C-23644519D623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695DD-CE5D-4F08-9852-6B5EDA4EF2F8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53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53DEE-A4D6-468A-9B78-9876753510B9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21214-E217-4421-B08B-02841F7F0A33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23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A2949-4F9C-4CC1-9423-73EB92FA01C4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DA5C0-3C22-4F13-9313-4F0EB2C1252C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15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5ED0F-6D7C-44BE-BEC9-C1CFEABBE45E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FA543-1DE1-41BE-BD96-FDCF96E289C6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2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5667F-2D87-4D01-AB7D-1668304ECD75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0325D-32BF-4193-963D-02DAEDEE3781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66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/>
              <a:t>Kliknite sem a upravte štýl predlohy nadpisov.</a:t>
            </a:r>
          </a:p>
        </p:txBody>
      </p:sp>
      <p:sp>
        <p:nvSpPr>
          <p:cNvPr id="1027" name="Zástupný symbol textu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CC298B-3C55-442F-904E-CDBE8111C3AB}" type="datetimeFigureOut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9. 10. 2018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3E5F06-8913-4B54-9138-45AE85E68A3B}" type="slidenum">
              <a:rPr lang="sk-S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37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drahomira.stepanayova@siov.sk" TargetMode="External"/><Relationship Id="rId2" Type="http://schemas.openxmlformats.org/officeDocument/2006/relationships/hyperlink" Target="mailto:stepanayova@ruzsr.sk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2CAE2A-0274-477E-86A3-BFB2FC790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br>
              <a:rPr lang="sk-SK" sz="32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sk-SK" sz="1800" b="1" dirty="0"/>
              <a:t>Drahomíra Štepanayová, Peter Fečík							SLASPO 10.10.2018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71B4E455-5C53-466F-9C54-36D544EF4A7C}"/>
              </a:ext>
            </a:extLst>
          </p:cNvPr>
          <p:cNvSpPr txBox="1">
            <a:spLocks/>
          </p:cNvSpPr>
          <p:nvPr/>
        </p:nvSpPr>
        <p:spPr bwMode="auto">
          <a:xfrm>
            <a:off x="838200" y="2626059"/>
            <a:ext cx="10515600" cy="1605881"/>
          </a:xfrm>
          <a:prstGeom prst="rect">
            <a:avLst/>
          </a:prstGeom>
          <a:solidFill>
            <a:srgbClr val="002060"/>
          </a:solidFill>
          <a:ln w="25400" cap="flat" cmpd="sng" algn="ctr">
            <a:solidFill>
              <a:schemeClr val="accent3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b="1" dirty="0"/>
              <a:t>Možnosti zapojenia finančného sektora do systému duálneho vzdelávania</a:t>
            </a:r>
            <a:endParaRPr lang="sk-SK" sz="3600" b="1" dirty="0"/>
          </a:p>
        </p:txBody>
      </p:sp>
    </p:spTree>
    <p:extLst>
      <p:ext uri="{BB962C8B-B14F-4D97-AF65-F5344CB8AC3E}">
        <p14:creationId xmlns:p14="http://schemas.microsoft.com/office/powerpoint/2010/main" val="1426157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5" y="51763"/>
            <a:ext cx="11497235" cy="1400519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k-SK" sz="2800" b="1" dirty="0"/>
              <a:t>Ponuka odborov v súčasnosti od školského roka 2019/2020</a:t>
            </a:r>
            <a:br>
              <a:rPr lang="sk-SK" sz="3600" b="1" dirty="0"/>
            </a:br>
            <a:r>
              <a:rPr lang="sk-SK" sz="2800" b="1" dirty="0"/>
              <a:t>pre povolania v sektore </a:t>
            </a:r>
            <a:br>
              <a:rPr lang="sk-SK" sz="2800" b="1" dirty="0"/>
            </a:br>
            <a:r>
              <a:rPr lang="sk-SK" sz="2800" b="1" dirty="0"/>
              <a:t>Bankovníctvo, finančné služby a poisťovníctvo</a:t>
            </a:r>
            <a:endParaRPr lang="sk-SK" sz="2800" b="1" u="sng" dirty="0"/>
          </a:p>
        </p:txBody>
      </p:sp>
      <p:graphicFrame>
        <p:nvGraphicFramePr>
          <p:cNvPr id="5" name="Zástupný symbol obsah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647409"/>
              </p:ext>
            </p:extLst>
          </p:nvPr>
        </p:nvGraphicFramePr>
        <p:xfrm>
          <a:off x="336175" y="1499838"/>
          <a:ext cx="11497234" cy="5301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09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69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r>
                        <a:rPr lang="sk-SK" sz="1200" dirty="0" err="1">
                          <a:effectLst/>
                        </a:rPr>
                        <a:t>P.č</a:t>
                      </a:r>
                      <a:r>
                        <a:rPr lang="sk-SK" sz="1200" dirty="0">
                          <a:effectLst/>
                        </a:rPr>
                        <a:t>.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Sústava ekonomických odborov –  dnes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n-lt"/>
                          <a:ea typeface="+mn-ea"/>
                          <a:cs typeface="+mn-cs"/>
                        </a:rPr>
                        <a:t>Pre</a:t>
                      </a:r>
                      <a:r>
                        <a:rPr lang="sk-SK" sz="12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povolania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6317 M obchodná akadémia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Administratívny pracovník vo finančníctve,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Priehradkový pracovník,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Finančný poradca,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financií,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poisťovníctva,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odhadca,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Obchodný sprostredkovateľ – realitný maklér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6325 M ekonomické lýceum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</a:rPr>
                        <a:t>3.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6317 M 74 obchodná akadémia - bilingválne štúdium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6328 M ekonomické a obchodné služby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6292 N hospodárska informatika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027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6475 H technicko-administratívny pracovník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Finančný agent,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splátkového predaja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4877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6310 Q financie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financií,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poisťovníctva,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Špecialista finančného sektora,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Obchodný sprostredkovateľ – realitný maklér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111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</a:t>
                      </a: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63xx ? bankový úradník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(63xx ?  finančný pracovník,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63xx ?  finančný poradca,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63xx ?  pracovník finančných</a:t>
                      </a:r>
                      <a:r>
                        <a:rPr lang="sk-SK" sz="12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služieb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63xx ?  bankovníctvo a poisťovníctvo)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Finančný agent,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</a:t>
                      </a:r>
                      <a:r>
                        <a:rPr lang="sk-SK" sz="12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splátkového predaja,</a:t>
                      </a: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Administratívny pracovník vo finančníctve,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Priehradkový pracovník,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Finančný poradca,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financií,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pracovník v oblasti poisťovníctva,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Odborný odhadca, </a:t>
                      </a: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Obchodný sprostredkovateľ – realitný maklér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519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66676"/>
            <a:ext cx="11497235" cy="1100273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3600" b="1" dirty="0">
                <a:solidFill>
                  <a:srgbClr val="C00000"/>
                </a:solidFill>
              </a:rPr>
              <a:t>RUP pre skupinu odborov 63 – NÁVRH (v roku 2018)</a:t>
            </a:r>
            <a:br>
              <a:rPr lang="sk-SK" sz="3600" b="1" dirty="0"/>
            </a:br>
            <a:r>
              <a:rPr lang="sk-SK" sz="3600" b="1" dirty="0"/>
              <a:t>(napr. v sektore bankovníctvo, finančné služby a poisťovníctvo)  </a:t>
            </a:r>
            <a:br>
              <a:rPr lang="sk-SK" sz="3600" b="1" dirty="0"/>
            </a:br>
            <a:endParaRPr lang="sk-SK" sz="1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graphicFrame>
        <p:nvGraphicFramePr>
          <p:cNvPr id="7" name="Tabuľ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426645"/>
              </p:ext>
            </p:extLst>
          </p:nvPr>
        </p:nvGraphicFramePr>
        <p:xfrm>
          <a:off x="672323" y="1513828"/>
          <a:ext cx="5276337" cy="52864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1056">
                <a:tc>
                  <a:txBody>
                    <a:bodyPr/>
                    <a:lstStyle/>
                    <a:p>
                      <a:pPr algn="ctr" fontAlgn="ctr"/>
                      <a:endParaRPr lang="sk-SK" sz="1400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Kategórie a názvy vzdelávacích oblastí a vyučovacích predmetov - RUP 2018</a:t>
                      </a:r>
                    </a:p>
                    <a:p>
                      <a:pPr algn="ctr" fontAlgn="ctr"/>
                      <a:endParaRPr lang="sk-SK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Týždenný počet vyuč. hodín za celé štúdium</a:t>
                      </a:r>
                      <a:endParaRPr lang="sk-SK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 dirty="0">
                          <a:effectLst/>
                        </a:rPr>
                        <a:t>VŠEOBECNÉ VZDELÁVANIE</a:t>
                      </a:r>
                      <a:endParaRPr lang="sk-SK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b="1" u="none" strike="noStrike" dirty="0">
                          <a:effectLst/>
                        </a:rPr>
                        <a:t>60</a:t>
                      </a:r>
                      <a:endParaRPr lang="sk-SK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672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 dirty="0">
                          <a:effectLst/>
                        </a:rPr>
                        <a:t>Jazyk a komunikácia  (SJL, prvý CJ, druhý CJ)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34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761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Človek a hodnoty  (ETV/NAV)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2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940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Človek a spoločnosť  (OBN, DEJ)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5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67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Človek a príroda  (FYZ, BIO, CHE)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3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940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Matematika a práca s informáciami  (MAT, INF)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8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761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Zdravie a pohyb   (TSV)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8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14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 dirty="0">
                          <a:effectLst/>
                        </a:rPr>
                        <a:t>ODBORNÉ VZDELÁVANIE</a:t>
                      </a:r>
                      <a:endParaRPr lang="sk-SK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68</a:t>
                      </a:r>
                      <a:endParaRPr lang="sk-SK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582"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 dirty="0">
                          <a:effectLst/>
                        </a:rPr>
                        <a:t>Teoretické vyučovanie  (odborné teoretické</a:t>
                      </a:r>
                      <a:r>
                        <a:rPr lang="sk-SK" sz="1400" u="none" strike="noStrike" baseline="0" dirty="0">
                          <a:effectLst/>
                        </a:rPr>
                        <a:t> </a:t>
                      </a:r>
                      <a:r>
                        <a:rPr lang="sk-SK" sz="1400" u="none" strike="noStrike" dirty="0">
                          <a:effectLst/>
                        </a:rPr>
                        <a:t>predmety)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34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 dirty="0">
                          <a:effectLst/>
                        </a:rPr>
                        <a:t>Praktické vyučovanie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b="1" u="none" strike="noStrike" dirty="0">
                          <a:effectLst/>
                        </a:rPr>
                        <a:t>34</a:t>
                      </a:r>
                      <a:endParaRPr lang="sk-SK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Praktické</a:t>
                      </a:r>
                      <a:r>
                        <a:rPr lang="sk-SK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cvičenia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27</a:t>
                      </a:r>
                      <a:endParaRPr lang="sk-S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 dirty="0">
                          <a:effectLst/>
                        </a:rPr>
                        <a:t>Odborná prax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7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 dirty="0">
                          <a:effectLst/>
                        </a:rPr>
                        <a:t>DISPONIBILNÉ HODINY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4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 dirty="0">
                          <a:effectLst/>
                        </a:rPr>
                        <a:t>SPOLU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132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5851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počtu hodín</a:t>
                      </a:r>
                      <a:r>
                        <a:rPr lang="sk-SK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PV z celkového počtu hodín</a:t>
                      </a:r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k-SK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8" name="Tabuľ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384391"/>
              </p:ext>
            </p:extLst>
          </p:nvPr>
        </p:nvGraphicFramePr>
        <p:xfrm>
          <a:off x="9238163" y="1574330"/>
          <a:ext cx="2160158" cy="51942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6443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63xx</a:t>
                      </a:r>
                      <a:r>
                        <a:rPr lang="sk-SK" sz="1600" u="none" strike="noStrike" baseline="0" dirty="0">
                          <a:effectLst/>
                        </a:rPr>
                        <a:t> ? bankový úradník</a:t>
                      </a:r>
                    </a:p>
                    <a:p>
                      <a:pPr algn="ctr" fontAlgn="ctr"/>
                      <a:br>
                        <a:rPr lang="sk-SK" sz="1600" u="none" strike="noStrike" dirty="0">
                          <a:effectLst/>
                        </a:rPr>
                      </a:br>
                      <a:r>
                        <a:rPr lang="sk-SK" sz="1600" u="none" strike="noStrike" dirty="0">
                          <a:effectLst/>
                        </a:rPr>
                        <a:t>Týždenný počet vyuč. hodín za celé štúdium</a:t>
                      </a:r>
                    </a:p>
                  </a:txBody>
                  <a:tcPr marL="7276" marR="7276" marT="7276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effectLst/>
                        </a:rPr>
                        <a:t>60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843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566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72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effectLst/>
                        </a:rPr>
                        <a:t>52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52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7311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132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4454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39,39 %</a:t>
                      </a:r>
                      <a:endParaRPr lang="sk-SK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9" name="Tabuľ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57627"/>
              </p:ext>
            </p:extLst>
          </p:nvPr>
        </p:nvGraphicFramePr>
        <p:xfrm>
          <a:off x="6578856" y="1574327"/>
          <a:ext cx="2224217" cy="51556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4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3113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6317</a:t>
                      </a:r>
                      <a:r>
                        <a:rPr lang="sk-SK" sz="1600" u="none" strike="noStrike" baseline="0" dirty="0">
                          <a:effectLst/>
                        </a:rPr>
                        <a:t> M obchodná akadémia</a:t>
                      </a:r>
                      <a:br>
                        <a:rPr lang="sk-SK" sz="1600" u="none" strike="noStrike" dirty="0">
                          <a:effectLst/>
                        </a:rPr>
                      </a:br>
                      <a:r>
                        <a:rPr lang="sk-SK" sz="1600" u="none" strike="noStrike" dirty="0">
                          <a:effectLst/>
                        </a:rPr>
                        <a:t>Týždenný počet vyuč. hodín za celé štúdium</a:t>
                      </a:r>
                      <a:endParaRPr lang="sk-SK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effectLst/>
                        </a:rPr>
                        <a:t>60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3236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72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effectLst/>
                        </a:rPr>
                        <a:t>38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7545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132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0942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25,76 %</a:t>
                      </a:r>
                      <a:endParaRPr lang="sk-SK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6" marR="7276" marT="727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625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66676"/>
            <a:ext cx="11497235" cy="1706880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3600" b="1" dirty="0"/>
              <a:t>Organizácia PV v SDV </a:t>
            </a:r>
            <a:br>
              <a:rPr lang="sk-SK" sz="3600" b="1" dirty="0"/>
            </a:br>
            <a:r>
              <a:rPr lang="sk-SK" sz="3600" b="1" dirty="0"/>
              <a:t>pre sektor bankovníctvo, finančné služby a poisťovníctvo  </a:t>
            </a:r>
            <a:br>
              <a:rPr lang="sk-SK" sz="3600" b="1" dirty="0"/>
            </a:br>
            <a:r>
              <a:rPr lang="sk-SK" sz="3600" b="1" dirty="0"/>
              <a:t>pre študijný odbor 6317 M obchodná akadémia</a:t>
            </a:r>
            <a:br>
              <a:rPr lang="sk-SK" sz="3600" b="1" dirty="0"/>
            </a:br>
            <a:endParaRPr lang="sk-SK" sz="1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275561"/>
              </p:ext>
            </p:extLst>
          </p:nvPr>
        </p:nvGraphicFramePr>
        <p:xfrm>
          <a:off x="457200" y="2248930"/>
          <a:ext cx="9623784" cy="1668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6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0070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VARIANT č. 9</a:t>
                      </a:r>
                      <a:endParaRPr lang="sk-SK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% PV</a:t>
                      </a:r>
                      <a:endParaRPr lang="sk-SK" sz="16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16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dní odbornej praxe v týždni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sk-SK" sz="2800" b="1" u="none" strike="noStrike" dirty="0">
                          <a:effectLst/>
                        </a:rPr>
                        <a:t>25,76 %</a:t>
                      </a:r>
                      <a:endParaRPr lang="sk-SK" sz="2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16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hodín odbornej praxe v týždni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75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hodín odbornej praxe celkom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198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231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462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231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545386"/>
              </p:ext>
            </p:extLst>
          </p:nvPr>
        </p:nvGraphicFramePr>
        <p:xfrm>
          <a:off x="457200" y="4351552"/>
          <a:ext cx="11145791" cy="22253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9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4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168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8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PÁRNY TÝŽDEŇ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NEPÁRNY TÝŽDEŇ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48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Týždenný rozvrh hodín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Po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Ut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St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Št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Týždenný rozvrh hodín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Po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Ut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St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Št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575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29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575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326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66676"/>
            <a:ext cx="11497235" cy="1706880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3600" b="1" dirty="0">
                <a:solidFill>
                  <a:srgbClr val="C00000"/>
                </a:solidFill>
              </a:rPr>
              <a:t>Návrh - </a:t>
            </a:r>
            <a:r>
              <a:rPr lang="sk-SK" sz="3600" b="1" dirty="0"/>
              <a:t>Organizácia PV v SDV </a:t>
            </a:r>
            <a:br>
              <a:rPr lang="sk-SK" sz="3600" b="1" dirty="0"/>
            </a:br>
            <a:r>
              <a:rPr lang="sk-SK" sz="3600" b="1" dirty="0"/>
              <a:t>pre sektor bankovníctvo, finančné služby a poisťovníctvo  </a:t>
            </a:r>
            <a:br>
              <a:rPr lang="sk-SK" sz="3600" b="1" dirty="0"/>
            </a:br>
            <a:r>
              <a:rPr lang="sk-SK" sz="3600" b="1" dirty="0"/>
              <a:t>pre študijný odbor 63xx ? bankový úradník</a:t>
            </a:r>
            <a:br>
              <a:rPr lang="sk-SK" sz="3600" b="1" dirty="0"/>
            </a:br>
            <a:endParaRPr lang="sk-SK" sz="1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08849"/>
              </p:ext>
            </p:extLst>
          </p:nvPr>
        </p:nvGraphicFramePr>
        <p:xfrm>
          <a:off x="457200" y="2248930"/>
          <a:ext cx="9623784" cy="1668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9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6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0070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VARIANT č. 9</a:t>
                      </a:r>
                      <a:endParaRPr lang="sk-SK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% PV</a:t>
                      </a:r>
                      <a:endParaRPr lang="sk-SK" sz="16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16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dní odbornej praxe v týždni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0,5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2,5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2,5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2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sk-SK" sz="2800" b="1" u="none" strike="noStrike" dirty="0">
                          <a:effectLst/>
                        </a:rPr>
                        <a:t>39,39 %</a:t>
                      </a:r>
                      <a:endParaRPr lang="sk-SK" sz="2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16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hodín odbornej praxe v týždni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3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17,5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17,5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757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u="none" strike="noStrike" dirty="0">
                          <a:effectLst/>
                        </a:rPr>
                        <a:t>počet hodín odbornej praxe celkom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99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577,5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577,5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462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495540"/>
              </p:ext>
            </p:extLst>
          </p:nvPr>
        </p:nvGraphicFramePr>
        <p:xfrm>
          <a:off x="457200" y="4351552"/>
          <a:ext cx="11145791" cy="22253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9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4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168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914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848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PÁRNY TÝŽDEŇ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NEPÁRNY TÝŽDEŇ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48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Týždenný rozvrh hodín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Po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Ut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St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Št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Týždenný rozvrh hodín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Po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Ut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St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 err="1">
                          <a:effectLst/>
                        </a:rPr>
                        <a:t>Št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Pi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575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1.ročník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29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2.ročník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766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3.ročník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575"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TV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</a:rPr>
                        <a:t>4.ročník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>
                          <a:effectLst/>
                        </a:rPr>
                        <a:t>TV</a:t>
                      </a:r>
                      <a:endParaRPr lang="sk-SK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u="none" strike="noStrike" dirty="0">
                          <a:effectLst/>
                        </a:rPr>
                        <a:t>PV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183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66676"/>
            <a:ext cx="11497235" cy="1706880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k-SK" sz="3600" b="1" dirty="0"/>
              <a:t>Formy komunikácie so zamestnávateľmi</a:t>
            </a:r>
            <a:br>
              <a:rPr lang="sk-SK" sz="3600" b="1" dirty="0"/>
            </a:br>
            <a:r>
              <a:rPr lang="sk-SK" sz="2700" b="1" dirty="0"/>
              <a:t>Oslovení zamestnávatelia pre sektor bankovníctvo, finančné služby a poisťovníctvo v súčasnosti</a:t>
            </a:r>
            <a:endParaRPr lang="sk-SK" sz="1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k-SK" sz="2800" u="sng" dirty="0"/>
              <a:t>Individuálne oslovení zamestnávatelia - banky</a:t>
            </a:r>
            <a:r>
              <a:rPr lang="sk-SK" sz="2800" dirty="0"/>
              <a:t>:</a:t>
            </a:r>
          </a:p>
          <a:p>
            <a:pPr marL="0" indent="0">
              <a:buNone/>
            </a:pPr>
            <a:endParaRPr lang="sk-SK" sz="2800" dirty="0"/>
          </a:p>
          <a:p>
            <a:pPr marL="0" indent="0">
              <a:buNone/>
            </a:pPr>
            <a:r>
              <a:rPr lang="sk-SK" sz="2800" b="1" dirty="0">
                <a:solidFill>
                  <a:srgbClr val="C00000"/>
                </a:solidFill>
              </a:rPr>
              <a:t>1. </a:t>
            </a:r>
            <a:r>
              <a:rPr lang="sk-SK" sz="2800" b="1" u="sng" dirty="0">
                <a:solidFill>
                  <a:srgbClr val="C00000"/>
                </a:solidFill>
              </a:rPr>
              <a:t>Tatrabanka, </a:t>
            </a:r>
            <a:r>
              <a:rPr lang="sk-SK" sz="2800" b="1" u="sng" dirty="0" err="1">
                <a:solidFill>
                  <a:srgbClr val="C00000"/>
                </a:solidFill>
              </a:rPr>
              <a:t>a.s</a:t>
            </a:r>
            <a:r>
              <a:rPr lang="sk-SK" sz="2800" b="1" u="sng" dirty="0">
                <a:solidFill>
                  <a:srgbClr val="C00000"/>
                </a:solidFill>
              </a:rPr>
              <a:t>. </a:t>
            </a:r>
            <a:r>
              <a:rPr lang="sk-SK" sz="2800" b="1" dirty="0">
                <a:solidFill>
                  <a:srgbClr val="C00000"/>
                </a:solidFill>
              </a:rPr>
              <a:t>– overených 18 prevádzok na celom území SR </a:t>
            </a:r>
          </a:p>
          <a:p>
            <a:pPr marL="0" indent="0">
              <a:buNone/>
            </a:pPr>
            <a:r>
              <a:rPr lang="sk-SK" sz="2900" dirty="0"/>
              <a:t>(aktuálne pripravujeme ďalšie prevádzky na overenie cca 20). Podpísaná duálna zmluva s Obchodnou akadémiou, Dudova 4 v Bratislave. Podpísané učebné zmluvy s 10 žiakmi v študijnom odbore </a:t>
            </a:r>
            <a:r>
              <a:rPr lang="sk-SK" sz="2900" b="1" dirty="0">
                <a:solidFill>
                  <a:srgbClr val="C00000"/>
                </a:solidFill>
              </a:rPr>
              <a:t>6310 Q financie</a:t>
            </a:r>
            <a:r>
              <a:rPr lang="sk-SK" sz="2900" dirty="0"/>
              <a:t>. </a:t>
            </a:r>
          </a:p>
          <a:p>
            <a:pPr marL="0" indent="0">
              <a:buNone/>
            </a:pPr>
            <a:r>
              <a:rPr lang="sk-SK" sz="2900" dirty="0"/>
              <a:t>Sme v rokovaní s Obchodnou akadémiou, </a:t>
            </a:r>
            <a:r>
              <a:rPr lang="sk-SK" sz="2900" dirty="0" err="1"/>
              <a:t>Bolečkova</a:t>
            </a:r>
            <a:r>
              <a:rPr lang="sk-SK" sz="2900" dirty="0"/>
              <a:t> 2 v Nitre o vstupe do SDV v študijnom odbore </a:t>
            </a:r>
            <a:r>
              <a:rPr lang="sk-SK" sz="2900" b="1" dirty="0">
                <a:solidFill>
                  <a:srgbClr val="C00000"/>
                </a:solidFill>
              </a:rPr>
              <a:t>6317 M obchodná akadémia </a:t>
            </a:r>
            <a:r>
              <a:rPr lang="sk-SK" sz="2900" dirty="0"/>
              <a:t>a</a:t>
            </a:r>
            <a:r>
              <a:rPr lang="sk-SK" sz="2900" b="1" dirty="0">
                <a:solidFill>
                  <a:srgbClr val="C00000"/>
                </a:solidFill>
              </a:rPr>
              <a:t> 6310 Q financie.</a:t>
            </a:r>
            <a:r>
              <a:rPr lang="sk-SK" sz="2900" dirty="0"/>
              <a:t> </a:t>
            </a:r>
          </a:p>
          <a:p>
            <a:pPr marL="0" indent="0">
              <a:buNone/>
            </a:pPr>
            <a:r>
              <a:rPr lang="sk-SK" sz="2900" dirty="0"/>
              <a:t>Zamestnávateľ je pripravený aj na overovanie nového experimentálneho odboru </a:t>
            </a:r>
            <a:r>
              <a:rPr lang="sk-SK" sz="2900" b="1" dirty="0">
                <a:solidFill>
                  <a:srgbClr val="C00000"/>
                </a:solidFill>
              </a:rPr>
              <a:t>„bankový úradník“</a:t>
            </a:r>
            <a:r>
              <a:rPr lang="sk-SK" sz="2900" dirty="0"/>
              <a:t>.</a:t>
            </a:r>
          </a:p>
          <a:p>
            <a:pPr marL="0" indent="0">
              <a:buNone/>
            </a:pPr>
            <a:endParaRPr lang="sk-SK" sz="2900" dirty="0"/>
          </a:p>
          <a:p>
            <a:pPr marL="0" indent="0">
              <a:buNone/>
            </a:pPr>
            <a:r>
              <a:rPr lang="sk-SK" sz="2800" b="1" dirty="0">
                <a:solidFill>
                  <a:srgbClr val="C00000"/>
                </a:solidFill>
              </a:rPr>
              <a:t>2. </a:t>
            </a:r>
            <a:r>
              <a:rPr lang="sk-SK" sz="2800" b="1" u="sng" dirty="0">
                <a:solidFill>
                  <a:srgbClr val="C00000"/>
                </a:solidFill>
              </a:rPr>
              <a:t>Slovenská sporiteľňa, </a:t>
            </a:r>
            <a:r>
              <a:rPr lang="sk-SK" sz="2800" b="1" u="sng" dirty="0" err="1">
                <a:solidFill>
                  <a:srgbClr val="C00000"/>
                </a:solidFill>
              </a:rPr>
              <a:t>a.s</a:t>
            </a:r>
            <a:r>
              <a:rPr lang="sk-SK" sz="2800" b="1" u="sng" dirty="0">
                <a:solidFill>
                  <a:srgbClr val="C00000"/>
                </a:solidFill>
              </a:rPr>
              <a:t>.</a:t>
            </a:r>
            <a:r>
              <a:rPr lang="sk-SK" sz="2800" b="1" dirty="0">
                <a:solidFill>
                  <a:srgbClr val="C00000"/>
                </a:solidFill>
              </a:rPr>
              <a:t>– pripravujeme žiadosti na overovanie cca 80 prevádzok v krajských mestách</a:t>
            </a:r>
            <a:r>
              <a:rPr lang="sk-SK" sz="2800" dirty="0"/>
              <a:t>, </a:t>
            </a:r>
            <a:r>
              <a:rPr lang="sk-SK" sz="2900" dirty="0"/>
              <a:t>v študijnom odbore </a:t>
            </a:r>
            <a:r>
              <a:rPr lang="sk-SK" sz="2900" b="1" dirty="0">
                <a:solidFill>
                  <a:srgbClr val="C00000"/>
                </a:solidFill>
              </a:rPr>
              <a:t>6317 M obchodná akadémia </a:t>
            </a:r>
            <a:r>
              <a:rPr lang="sk-SK" sz="2900" dirty="0"/>
              <a:t>a </a:t>
            </a:r>
            <a:r>
              <a:rPr lang="sk-SK" sz="2900" b="1" dirty="0">
                <a:solidFill>
                  <a:srgbClr val="C00000"/>
                </a:solidFill>
              </a:rPr>
              <a:t>6310 Q financie</a:t>
            </a:r>
            <a:endParaRPr lang="sk-SK" dirty="0"/>
          </a:p>
          <a:p>
            <a:pPr marL="0" indent="0">
              <a:buNone/>
            </a:pPr>
            <a:r>
              <a:rPr lang="sk-SK" sz="2800" dirty="0"/>
              <a:t>Zamestnávateľ je pripravený aj na overovanie nového experimentálneho odboru </a:t>
            </a:r>
            <a:r>
              <a:rPr lang="sk-SK" sz="2800" b="1" dirty="0">
                <a:solidFill>
                  <a:srgbClr val="C00000"/>
                </a:solidFill>
              </a:rPr>
              <a:t>„bankový úradník“</a:t>
            </a:r>
            <a:r>
              <a:rPr lang="sk-SK" sz="2800" dirty="0"/>
              <a:t>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1111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66676"/>
            <a:ext cx="11497235" cy="1706880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k-SK" sz="3600" b="1" dirty="0"/>
              <a:t>Oslovení zamestnávatelia pre sektor bankovníctvo, finančné služby a poisťovníctvo v súčasnosti</a:t>
            </a:r>
            <a:endParaRPr lang="sk-SK" sz="1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k-SK" sz="2800" u="sng" dirty="0"/>
              <a:t>Individuálne oslovení zamestnávatelia</a:t>
            </a:r>
            <a:r>
              <a:rPr lang="sk-SK" sz="2800" dirty="0"/>
              <a:t>:</a:t>
            </a:r>
          </a:p>
          <a:p>
            <a:pPr marL="0" indent="0">
              <a:buNone/>
            </a:pPr>
            <a:r>
              <a:rPr lang="sk-SK" sz="2200" b="1" dirty="0">
                <a:solidFill>
                  <a:srgbClr val="C00000"/>
                </a:solidFill>
              </a:rPr>
              <a:t>3. OVB </a:t>
            </a:r>
            <a:r>
              <a:rPr lang="sk-SK" sz="2200" b="1" dirty="0" err="1">
                <a:solidFill>
                  <a:srgbClr val="C00000"/>
                </a:solidFill>
              </a:rPr>
              <a:t>Allfinanz</a:t>
            </a:r>
            <a:r>
              <a:rPr lang="sk-SK" sz="2200" b="1" dirty="0">
                <a:solidFill>
                  <a:srgbClr val="C00000"/>
                </a:solidFill>
              </a:rPr>
              <a:t> Slovensko, </a:t>
            </a:r>
            <a:r>
              <a:rPr lang="sk-SK" sz="2200" b="1" dirty="0" err="1">
                <a:solidFill>
                  <a:srgbClr val="C00000"/>
                </a:solidFill>
              </a:rPr>
              <a:t>a.s</a:t>
            </a:r>
            <a:r>
              <a:rPr lang="sk-SK" sz="2200" b="1" dirty="0">
                <a:solidFill>
                  <a:srgbClr val="C00000"/>
                </a:solidFill>
              </a:rPr>
              <a:t>. –  </a:t>
            </a:r>
          </a:p>
          <a:p>
            <a:pPr marL="0" indent="0">
              <a:buNone/>
            </a:pPr>
            <a:r>
              <a:rPr lang="sk-SK" sz="2200" dirty="0"/>
              <a:t>Aktuálne pripravujeme overenie 2 prevádzok –  Miloš Kováč, regionálny riaditeľ - obchodné zastúpenie v Zlatých Moravciach a obchodné centrum v Nitre. Rokujeme so SOŠ obchodu a služieb v Zlatých Moravciach o podpise duálnej zmluvy v študijnom odbore </a:t>
            </a:r>
            <a:r>
              <a:rPr lang="sk-SK" sz="2200" b="1" dirty="0">
                <a:solidFill>
                  <a:srgbClr val="C00000"/>
                </a:solidFill>
              </a:rPr>
              <a:t>6310 Q financie</a:t>
            </a:r>
            <a:r>
              <a:rPr lang="sk-SK" sz="2200" dirty="0"/>
              <a:t>. </a:t>
            </a:r>
          </a:p>
          <a:p>
            <a:pPr marL="0" indent="0">
              <a:buNone/>
            </a:pPr>
            <a:endParaRPr lang="sk-SK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sk-SK" sz="2400" b="1" dirty="0">
                <a:solidFill>
                  <a:srgbClr val="C00000"/>
                </a:solidFill>
              </a:rPr>
              <a:t>4. OTP Banka, </a:t>
            </a:r>
            <a:r>
              <a:rPr lang="sk-SK" sz="2400" b="1" dirty="0" err="1">
                <a:solidFill>
                  <a:srgbClr val="C00000"/>
                </a:solidFill>
              </a:rPr>
              <a:t>a.s</a:t>
            </a:r>
            <a:r>
              <a:rPr lang="sk-SK" sz="2400" b="1" dirty="0">
                <a:solidFill>
                  <a:srgbClr val="C00000"/>
                </a:solidFill>
              </a:rPr>
              <a:t>. –  </a:t>
            </a:r>
            <a:r>
              <a:rPr lang="sk-SK" sz="2200" dirty="0"/>
              <a:t>(Oslovený zamestnávateľ, prvé rokovanie prebehlo...) </a:t>
            </a:r>
          </a:p>
          <a:p>
            <a:pPr marL="0" indent="0">
              <a:buNone/>
            </a:pPr>
            <a:endParaRPr lang="sk-SK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sk-SK" sz="2400" b="1" dirty="0">
                <a:solidFill>
                  <a:srgbClr val="C00000"/>
                </a:solidFill>
              </a:rPr>
              <a:t>Oslovené firmy pre oblasť administratíva, ekonomika a účtovníctvo:</a:t>
            </a:r>
          </a:p>
          <a:p>
            <a:pPr>
              <a:buFontTx/>
              <a:buChar char="-"/>
            </a:pPr>
            <a:r>
              <a:rPr lang="sk-SK" sz="2400" dirty="0"/>
              <a:t>2 firmy oslovené + 2 firmy overené vo Zvolene </a:t>
            </a:r>
          </a:p>
          <a:p>
            <a:pPr>
              <a:buFontTx/>
              <a:buChar char="-"/>
            </a:pPr>
            <a:r>
              <a:rPr lang="sk-SK" sz="2400" dirty="0"/>
              <a:t>2 firmy oslovené + 3 firmy pripravené na overovanie v Rožňave</a:t>
            </a:r>
          </a:p>
          <a:p>
            <a:pPr>
              <a:buFontTx/>
              <a:buChar char="-"/>
            </a:pPr>
            <a:r>
              <a:rPr lang="sk-SK" sz="2400" dirty="0"/>
              <a:t>3 firmy v Košiciach oslovené a pripravujú sa na overovanie</a:t>
            </a:r>
          </a:p>
          <a:p>
            <a:pPr>
              <a:buFontTx/>
              <a:buChar char="-"/>
            </a:pPr>
            <a:r>
              <a:rPr lang="sk-SK" sz="2400" dirty="0"/>
              <a:t>1 firma v Žiline pripravuje sa žiadosť</a:t>
            </a:r>
            <a:endParaRPr lang="sk-SK" sz="2200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9968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748117"/>
            <a:ext cx="9144000" cy="1761845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4400" b="1" dirty="0">
                <a:solidFill>
                  <a:schemeClr val="bg1"/>
                </a:solidFill>
              </a:rPr>
              <a:t>Dôležité informácie pre zamestnávateľa</a:t>
            </a:r>
            <a:br>
              <a:rPr lang="sk-SK" sz="4400" b="1" dirty="0"/>
            </a:br>
            <a:endParaRPr lang="sk-SK" sz="4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150660"/>
            <a:ext cx="9144000" cy="1402976"/>
          </a:xfrm>
        </p:spPr>
        <p:txBody>
          <a:bodyPr/>
          <a:lstStyle/>
          <a:p>
            <a:r>
              <a:rPr lang="sk-SK" b="1" dirty="0"/>
              <a:t>Ako vstúpiť do SDV? </a:t>
            </a:r>
          </a:p>
        </p:txBody>
      </p:sp>
    </p:spTree>
    <p:extLst>
      <p:ext uri="{BB962C8B-B14F-4D97-AF65-F5344CB8AC3E}">
        <p14:creationId xmlns:p14="http://schemas.microsoft.com/office/powerpoint/2010/main" val="2954630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927413"/>
            <a:ext cx="9144000" cy="1582550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sk-SK" sz="4000" b="1" dirty="0"/>
            </a:br>
            <a:r>
              <a:rPr lang="sk-SK" sz="4000" b="1" dirty="0">
                <a:solidFill>
                  <a:schemeClr val="bg1"/>
                </a:solidFill>
              </a:rPr>
              <a:t>Finančné benefity zamestnávateľa v SDV </a:t>
            </a:r>
            <a:br>
              <a:rPr lang="sk-SK" sz="4000" b="1" dirty="0">
                <a:solidFill>
                  <a:schemeClr val="bg1"/>
                </a:solidFill>
              </a:rPr>
            </a:br>
            <a:endParaRPr lang="sk-SK" sz="4000" b="1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095097"/>
            <a:ext cx="9144000" cy="1655762"/>
          </a:xfrm>
        </p:spPr>
        <p:txBody>
          <a:bodyPr/>
          <a:lstStyle/>
          <a:p>
            <a:r>
              <a:rPr lang="sk-SK" b="1" dirty="0"/>
              <a:t>Prečo vstúpiť do SDV?</a:t>
            </a:r>
          </a:p>
        </p:txBody>
      </p:sp>
    </p:spTree>
    <p:extLst>
      <p:ext uri="{BB962C8B-B14F-4D97-AF65-F5344CB8AC3E}">
        <p14:creationId xmlns:p14="http://schemas.microsoft.com/office/powerpoint/2010/main" val="3695901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ľka 1">
            <a:extLst>
              <a:ext uri="{FF2B5EF4-FFF2-40B4-BE49-F238E27FC236}">
                <a16:creationId xmlns:a16="http://schemas.microsoft.com/office/drawing/2014/main" id="{79AA790E-7E81-457A-B661-A1C2922F80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48574"/>
              </p:ext>
            </p:extLst>
          </p:nvPr>
        </p:nvGraphicFramePr>
        <p:xfrm>
          <a:off x="351693" y="206189"/>
          <a:ext cx="11414928" cy="6311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9685">
                  <a:extLst>
                    <a:ext uri="{9D8B030D-6E8A-4147-A177-3AD203B41FA5}">
                      <a16:colId xmlns:a16="http://schemas.microsoft.com/office/drawing/2014/main" val="1782893903"/>
                    </a:ext>
                  </a:extLst>
                </a:gridCol>
                <a:gridCol w="5825243">
                  <a:extLst>
                    <a:ext uri="{9D8B030D-6E8A-4147-A177-3AD203B41FA5}">
                      <a16:colId xmlns:a16="http://schemas.microsoft.com/office/drawing/2014/main" val="3624405174"/>
                    </a:ext>
                  </a:extLst>
                </a:gridCol>
              </a:tblGrid>
              <a:tr h="310234">
                <a:tc>
                  <a:txBody>
                    <a:bodyPr/>
                    <a:lstStyle/>
                    <a:p>
                      <a:pPr algn="ctr" fontAlgn="b"/>
                      <a:r>
                        <a:rPr lang="sk-SK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Zákon č. 61/2015 pred novelou</a:t>
                      </a:r>
                      <a:endParaRPr lang="sk-SK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Zákon č. 61/2015 po novele účinnosť od 1.9.2018 </a:t>
                      </a:r>
                      <a:endParaRPr lang="sk-SK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51510"/>
                  </a:ext>
                </a:extLst>
              </a:tr>
              <a:tr h="276404">
                <a:tc>
                  <a:txBody>
                    <a:bodyPr/>
                    <a:lstStyle/>
                    <a:p>
                      <a:pPr algn="l" fontAlgn="b"/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57611"/>
                  </a:ext>
                </a:extLst>
              </a:tr>
              <a:tr h="1630909">
                <a:tc>
                  <a:txBody>
                    <a:bodyPr/>
                    <a:lstStyle/>
                    <a:p>
                      <a:pPr algn="l" fontAlgn="t"/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Oprávneným daňovým výdavkom pre zamestnávateľa je hmotné zabezpečenie žiaka, finančné zabezpečenie žiaka,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poskytovanie praktického vyučovania na pracovisku praktického vyučovania</a:t>
                      </a:r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Oprávneným daňovým výdavkom pre zamestnávateľa je hmotné zabezpečenie žiaka, finančné zabezpečenie žiaka,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poskytovanie praktického vyučovania a na prevádzku strednej odbornej školy nad rámec poskytnutých normatívnych finančných prostriedkov</a:t>
                      </a:r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032740"/>
                  </a:ext>
                </a:extLst>
              </a:tr>
              <a:tr h="276404"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387903"/>
                  </a:ext>
                </a:extLst>
              </a:tr>
              <a:tr h="818979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Zníženie základu dane zamestnávateľa o 3 200 € </a:t>
                      </a:r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(1 600 €) na žiaka s učebnou zmluvou ak poskytol zamestnávateľ viac ako 400 h (200 h)  PV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Zníženie základu dane zamestnávateľa o 3 200 € (1</a:t>
                      </a:r>
                      <a:r>
                        <a:rPr lang="sk-SK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600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€</a:t>
                      </a:r>
                      <a:r>
                        <a:rPr lang="sk-SK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na žiaka s učebnou zmluvou ak poskytol zamestnávateľ viac ako 400 h (200 h) PV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824797"/>
                  </a:ext>
                </a:extLst>
              </a:tr>
              <a:tr h="277692"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Neupravuje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Priama platba pre zamestnávateľa: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301763"/>
                  </a:ext>
                </a:extLst>
              </a:tr>
              <a:tr h="1360266">
                <a:tc>
                  <a:txBody>
                    <a:bodyPr/>
                    <a:lstStyle/>
                    <a:p>
                      <a:pPr algn="l" fontAlgn="b"/>
                      <a:endParaRPr lang="sk-SK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Príspevok na zabezpečenie praktického vyučovania v SDV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pre  malý podnik alebo stredný podnik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vo výške 1 000 €/žiak s učebnou zmluvou/školský rok</a:t>
                      </a:r>
                      <a:r>
                        <a:rPr lang="sk-SK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l" fontAlgn="b"/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77463"/>
                  </a:ext>
                </a:extLst>
              </a:tr>
              <a:tr h="1360266">
                <a:tc>
                  <a:txBody>
                    <a:bodyPr/>
                    <a:lstStyle/>
                    <a:p>
                      <a:pPr algn="ctr" fontAlgn="ctr"/>
                      <a:endParaRPr lang="sk-SK" sz="16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Príspevok na zabezpečenie praktického vyučovania v SDV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pre  zamestnávateľa ak poskytne v rozsahu nad 400 h PV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vo výške 700 €/žiak s učebnou zmluvou/školský rok.</a:t>
                      </a:r>
                    </a:p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pre  zamestnávateľa ak poskytne PV od 200 až 400 h </a:t>
                      </a:r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vo výške 300 €/žiak s učebnou zmluvou/školský rok.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025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879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ľka 1">
            <a:extLst>
              <a:ext uri="{FF2B5EF4-FFF2-40B4-BE49-F238E27FC236}">
                <a16:creationId xmlns:a16="http://schemas.microsoft.com/office/drawing/2014/main" id="{79AA790E-7E81-457A-B661-A1C2922F80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152558"/>
              </p:ext>
            </p:extLst>
          </p:nvPr>
        </p:nvGraphicFramePr>
        <p:xfrm>
          <a:off x="331596" y="291402"/>
          <a:ext cx="11495314" cy="6280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2778">
                  <a:extLst>
                    <a:ext uri="{9D8B030D-6E8A-4147-A177-3AD203B41FA5}">
                      <a16:colId xmlns:a16="http://schemas.microsoft.com/office/drawing/2014/main" val="1782893903"/>
                    </a:ext>
                  </a:extLst>
                </a:gridCol>
                <a:gridCol w="5542536">
                  <a:extLst>
                    <a:ext uri="{9D8B030D-6E8A-4147-A177-3AD203B41FA5}">
                      <a16:colId xmlns:a16="http://schemas.microsoft.com/office/drawing/2014/main" val="3624405174"/>
                    </a:ext>
                  </a:extLst>
                </a:gridCol>
              </a:tblGrid>
              <a:tr h="501133">
                <a:tc>
                  <a:txBody>
                    <a:bodyPr/>
                    <a:lstStyle/>
                    <a:p>
                      <a:pPr algn="ctr" fontAlgn="b"/>
                      <a:r>
                        <a:rPr lang="sk-SK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Zákon č. 61/2015 pred novelou</a:t>
                      </a:r>
                      <a:endParaRPr lang="sk-SK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Zákon č. 61/2015 po novele účinnosť od 1.9.2018 </a:t>
                      </a:r>
                      <a:endParaRPr lang="sk-SK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51510"/>
                  </a:ext>
                </a:extLst>
              </a:tr>
              <a:tr h="689022">
                <a:tc>
                  <a:txBody>
                    <a:bodyPr/>
                    <a:lstStyle/>
                    <a:p>
                      <a:pPr algn="l" fontAlgn="b"/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Uznaný daňový výdavok – Zákon o dani z príjmov § 19 Daňové</a:t>
                      </a:r>
                      <a:r>
                        <a:rPr lang="sk-SK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výdavky ods. 2 písm. c) a písm. n)</a:t>
                      </a:r>
                      <a:endParaRPr lang="sk-SK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57611"/>
                  </a:ext>
                </a:extLst>
              </a:tr>
              <a:tr h="4643579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Neupravuje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c) Výdavky (náklady)</a:t>
                      </a:r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na pracovné a sociálne podmienky a starostlivosť o zdravie vynaložené na</a:t>
                      </a:r>
                    </a:p>
                    <a:p>
                      <a:pPr algn="l" fontAlgn="t"/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„</a:t>
                      </a:r>
                      <a:r>
                        <a:rPr lang="sk-SK" sz="16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 odmenu za produktívnu prácu najviac do výšky 100% z hodinovej min. mzdy, podnikové štipendium, hmotné zabezpečenie žiaka, poskytovanie PV aj na prevádzku SOŠ nad rámec poskytnutých normatívnych fin. prostriedkov</a:t>
                      </a:r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.“</a:t>
                      </a:r>
                    </a:p>
                    <a:p>
                      <a:pPr algn="l" fontAlgn="t"/>
                      <a:endParaRPr lang="sk-SK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n) </a:t>
                      </a:r>
                      <a:r>
                        <a:rPr lang="sk-SK" sz="16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Odpisy pri majetku</a:t>
                      </a:r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ktorý nie je priamo využívaný daňovníkom, ale slúži na</a:t>
                      </a:r>
                    </a:p>
                    <a:p>
                      <a:pPr marL="342900" indent="-342900" algn="l" fontAlgn="t">
                        <a:buAutoNum type="arabicPeriod"/>
                      </a:pPr>
                      <a:r>
                        <a:rPr lang="sk-SK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zabezpečenie zdaniteľných príjmov tohto daňovníka a súčasne aj daňovníka, ktorému bol poskytnutý, ak ide o poskytnutie majetku, ktorý slúži na podporu predaja tovaru, služieb alebo výrobkov daňovníka, ktorý tento majetok poskytol na priame využitie inému daňovníkovi,</a:t>
                      </a:r>
                    </a:p>
                    <a:p>
                      <a:pPr marL="342900" indent="-342900" algn="l" fontAlgn="t">
                        <a:buAutoNum type="arabicPeriod"/>
                      </a:pPr>
                      <a:r>
                        <a:rPr lang="sk-SK" sz="16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poskytovanie PV žiakov na základe zmluvy o poskytovaní PV a zmluvy o DV alebo slúži na činnosť SOŠ s označením podniková škola,</a:t>
                      </a:r>
                    </a:p>
                    <a:p>
                      <a:pPr algn="l" fontAlgn="t"/>
                      <a:endParaRPr lang="sk-SK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032740"/>
                  </a:ext>
                </a:extLst>
              </a:tr>
              <a:tr h="446486">
                <a:tc>
                  <a:txBody>
                    <a:bodyPr/>
                    <a:lstStyle/>
                    <a:p>
                      <a:pPr algn="l" fontAlgn="b"/>
                      <a:endParaRPr lang="sk-S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k-SK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90" marR="5190" marT="51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387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685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199" y="174058"/>
            <a:ext cx="10515600" cy="808582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sk-SK" b="1" dirty="0"/>
              <a:t>Systém duálneho </a:t>
            </a:r>
            <a:r>
              <a:rPr lang="sk-SK" sz="3600" b="1" dirty="0"/>
              <a:t>vzdelávania</a:t>
            </a: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117142" y="5526255"/>
            <a:ext cx="10515600" cy="8085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k-SK" sz="1800" b="1" dirty="0"/>
              <a:t>Existuje podpísaná zmluva:    1. duálna zmluva medzi zamestnávateľom a strednou odbornou školou</a:t>
            </a:r>
          </a:p>
          <a:p>
            <a:pPr algn="ctr"/>
            <a:r>
              <a:rPr lang="sk-SK" sz="1800" b="1" dirty="0"/>
              <a:t>                                                      2. učebná zmluva medzi žiakom a zamestnávateľom od 1. ročníka štúdia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845127" y="1267098"/>
            <a:ext cx="10515600" cy="4913040"/>
          </a:xfrm>
        </p:spPr>
        <p:txBody>
          <a:bodyPr/>
          <a:lstStyle/>
          <a:p>
            <a:endParaRPr lang="sk-SK" dirty="0"/>
          </a:p>
        </p:txBody>
      </p:sp>
      <p:sp>
        <p:nvSpPr>
          <p:cNvPr id="5" name="Ovál 4"/>
          <p:cNvSpPr/>
          <p:nvPr/>
        </p:nvSpPr>
        <p:spPr>
          <a:xfrm>
            <a:off x="4075612" y="1267098"/>
            <a:ext cx="3474720" cy="10058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/>
              <a:t>Odborné vzdelávanie a príprava</a:t>
            </a:r>
          </a:p>
        </p:txBody>
      </p:sp>
      <p:sp>
        <p:nvSpPr>
          <p:cNvPr id="7" name="Obdĺžnik 6"/>
          <p:cNvSpPr/>
          <p:nvPr/>
        </p:nvSpPr>
        <p:spPr>
          <a:xfrm>
            <a:off x="1322613" y="2968550"/>
            <a:ext cx="4572000" cy="2172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/>
              <a:t>Systém školského vzdelávania</a:t>
            </a:r>
          </a:p>
          <a:p>
            <a:pPr algn="ctr"/>
            <a:r>
              <a:rPr lang="sk-SK" dirty="0"/>
              <a:t>(</a:t>
            </a:r>
            <a:r>
              <a:rPr lang="sk-SK" dirty="0" err="1"/>
              <a:t>gestoruje</a:t>
            </a:r>
            <a:r>
              <a:rPr lang="sk-SK" dirty="0"/>
              <a:t> škola)</a:t>
            </a:r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</p:txBody>
      </p:sp>
      <p:sp>
        <p:nvSpPr>
          <p:cNvPr id="8" name="Obdĺžnik 7"/>
          <p:cNvSpPr/>
          <p:nvPr/>
        </p:nvSpPr>
        <p:spPr>
          <a:xfrm>
            <a:off x="6496199" y="2953941"/>
            <a:ext cx="3709851" cy="2172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/>
              <a:t>Systém duálneho vzdelávania </a:t>
            </a:r>
          </a:p>
          <a:p>
            <a:pPr algn="ctr"/>
            <a:r>
              <a:rPr lang="sk-SK" dirty="0"/>
              <a:t>(</a:t>
            </a:r>
            <a:r>
              <a:rPr lang="sk-SK" dirty="0" err="1"/>
              <a:t>gestoruje</a:t>
            </a:r>
            <a:r>
              <a:rPr lang="sk-SK" dirty="0"/>
              <a:t> zamestnávateľ)</a:t>
            </a:r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  <a:p>
            <a:pPr algn="ctr"/>
            <a:endParaRPr lang="sk-SK" dirty="0"/>
          </a:p>
        </p:txBody>
      </p:sp>
      <p:sp>
        <p:nvSpPr>
          <p:cNvPr id="9" name="Obdĺžnik 8"/>
          <p:cNvSpPr/>
          <p:nvPr/>
        </p:nvSpPr>
        <p:spPr>
          <a:xfrm>
            <a:off x="1750423" y="3891527"/>
            <a:ext cx="1815737" cy="2968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Teória škola</a:t>
            </a:r>
          </a:p>
        </p:txBody>
      </p:sp>
      <p:sp>
        <p:nvSpPr>
          <p:cNvPr id="10" name="Obdĺžnik 9"/>
          <p:cNvSpPr/>
          <p:nvPr/>
        </p:nvSpPr>
        <p:spPr>
          <a:xfrm>
            <a:off x="3810393" y="3877438"/>
            <a:ext cx="1815737" cy="2968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Teória škola</a:t>
            </a:r>
          </a:p>
        </p:txBody>
      </p:sp>
      <p:sp>
        <p:nvSpPr>
          <p:cNvPr id="11" name="Obdĺžnik 10"/>
          <p:cNvSpPr/>
          <p:nvPr/>
        </p:nvSpPr>
        <p:spPr>
          <a:xfrm>
            <a:off x="1755912" y="4251855"/>
            <a:ext cx="1815737" cy="82524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Prax škola</a:t>
            </a:r>
          </a:p>
          <a:p>
            <a:pPr algn="ctr"/>
            <a:r>
              <a:rPr lang="sk-SK" dirty="0"/>
              <a:t>(školské dielne)</a:t>
            </a:r>
          </a:p>
        </p:txBody>
      </p:sp>
      <p:sp>
        <p:nvSpPr>
          <p:cNvPr id="12" name="Obdĺžnik 11"/>
          <p:cNvSpPr/>
          <p:nvPr/>
        </p:nvSpPr>
        <p:spPr>
          <a:xfrm>
            <a:off x="3810392" y="4303602"/>
            <a:ext cx="1815737" cy="8175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Prax škola v spolupráci so zamestnávateľmi</a:t>
            </a:r>
          </a:p>
        </p:txBody>
      </p:sp>
      <p:sp>
        <p:nvSpPr>
          <p:cNvPr id="13" name="Obdĺžnik 12"/>
          <p:cNvSpPr/>
          <p:nvPr/>
        </p:nvSpPr>
        <p:spPr>
          <a:xfrm>
            <a:off x="7147953" y="3915895"/>
            <a:ext cx="2468880" cy="3194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Teória škola</a:t>
            </a:r>
          </a:p>
        </p:txBody>
      </p:sp>
      <p:sp>
        <p:nvSpPr>
          <p:cNvPr id="14" name="Obdĺžnik 13"/>
          <p:cNvSpPr/>
          <p:nvPr/>
        </p:nvSpPr>
        <p:spPr>
          <a:xfrm>
            <a:off x="7147953" y="4352490"/>
            <a:ext cx="2468880" cy="6928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k-SK" dirty="0"/>
              <a:t>Prax zamestnávateľ</a:t>
            </a:r>
          </a:p>
        </p:txBody>
      </p:sp>
      <p:cxnSp>
        <p:nvCxnSpPr>
          <p:cNvPr id="16" name="Rovná spojovacia šípka 15"/>
          <p:cNvCxnSpPr/>
          <p:nvPr/>
        </p:nvCxnSpPr>
        <p:spPr>
          <a:xfrm flipH="1">
            <a:off x="3670663" y="2272938"/>
            <a:ext cx="1047597" cy="431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ovná spojovacia šípka 17"/>
          <p:cNvCxnSpPr/>
          <p:nvPr/>
        </p:nvCxnSpPr>
        <p:spPr>
          <a:xfrm flipH="1">
            <a:off x="5446245" y="2365840"/>
            <a:ext cx="65315" cy="561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>
            <a:off x="6496199" y="2340797"/>
            <a:ext cx="498959" cy="537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981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89463" y="1979665"/>
            <a:ext cx="9144000" cy="1582550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sk-SK" sz="4000" b="1" dirty="0">
                <a:solidFill>
                  <a:schemeClr val="bg1"/>
                </a:solidFill>
              </a:rPr>
            </a:br>
            <a:r>
              <a:rPr lang="sk-SK" sz="4000" b="1" dirty="0">
                <a:solidFill>
                  <a:schemeClr val="bg1"/>
                </a:solidFill>
              </a:rPr>
              <a:t>Povinnosti zamestnávateľa v SDV </a:t>
            </a:r>
            <a:br>
              <a:rPr lang="sk-SK" sz="4000" b="1" dirty="0">
                <a:solidFill>
                  <a:schemeClr val="bg1"/>
                </a:solidFill>
              </a:rPr>
            </a:br>
            <a:endParaRPr lang="sk-SK" sz="4000" b="1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095097"/>
            <a:ext cx="9144000" cy="1655762"/>
          </a:xfrm>
        </p:spPr>
        <p:txBody>
          <a:bodyPr/>
          <a:lstStyle/>
          <a:p>
            <a:r>
              <a:rPr lang="sk-SK" b="1" dirty="0"/>
              <a:t>Finančné a hmotné zabezpečenie žiaka (od 1.1.2018)</a:t>
            </a:r>
          </a:p>
        </p:txBody>
      </p:sp>
    </p:spTree>
    <p:extLst>
      <p:ext uri="{BB962C8B-B14F-4D97-AF65-F5344CB8AC3E}">
        <p14:creationId xmlns:p14="http://schemas.microsoft.com/office/powerpoint/2010/main" val="2439161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Benefity žiaka v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371600"/>
            <a:ext cx="11519647" cy="506505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r>
              <a:rPr lang="sk-SK" sz="2400" dirty="0"/>
              <a:t>Benefity žiaka podľa zákona č. 61/2015 </a:t>
            </a:r>
            <a:r>
              <a:rPr lang="sk-SK" sz="2400" dirty="0" err="1"/>
              <a:t>Z.z</a:t>
            </a:r>
            <a:r>
              <a:rPr lang="sk-SK" sz="2400" dirty="0"/>
              <a:t>. o odbornom vzdelávaní a príprave poskytuje zamestnávateľ vo forme:</a:t>
            </a:r>
          </a:p>
          <a:p>
            <a:pPr marL="0" indent="0">
              <a:buNone/>
            </a:pPr>
            <a:endParaRPr lang="sk-SK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hmotného zabezpečenia žiaka</a:t>
            </a:r>
          </a:p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finančného zabezpečenia žiaka</a:t>
            </a:r>
            <a:endParaRPr lang="sk-SK" b="1" dirty="0"/>
          </a:p>
          <a:p>
            <a:pPr>
              <a:buFont typeface="Wingdings" panose="05000000000000000000" pitchFamily="2" charset="2"/>
              <a:buChar char="ü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695011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Hmotné zabezpečenie žiaka </a:t>
            </a:r>
            <a:r>
              <a:rPr lang="sk-SK" sz="3100" b="1" dirty="0"/>
              <a:t>- </a:t>
            </a:r>
            <a:r>
              <a:rPr lang="sk-SK" sz="3100" b="1" dirty="0">
                <a:solidFill>
                  <a:srgbClr val="FF0000"/>
                </a:solidFill>
              </a:rPr>
              <a:t>povinné plnenie zamestnávateľa</a:t>
            </a:r>
            <a:endParaRPr lang="sk-SK" sz="3100" b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331259"/>
            <a:ext cx="11519647" cy="51771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rmAutofit lnSpcReduction="10000"/>
          </a:bodyPr>
          <a:lstStyle/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poskytnutie osobných ochranných pracovných prostriedkov </a:t>
            </a:r>
          </a:p>
          <a:p>
            <a:pPr marL="0" indent="0">
              <a:buNone/>
            </a:pPr>
            <a:r>
              <a:rPr lang="sk-SK" sz="2000" i="1" dirty="0"/>
              <a:t>(v rovnakom rozsahu ako poskytuje zamestnávateľ zamestnancovi, ktorý vykonáva povolanie, na ktoré sa žiak pripravuje, upravené v internom predpise)</a:t>
            </a:r>
            <a:r>
              <a:rPr lang="sk-SK" sz="2400" b="1" dirty="0"/>
              <a:t>,</a:t>
            </a:r>
          </a:p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zabezpečenie posúdenia zdravotnej, zmyslovej a psychologickej spôsobilosti žiaka </a:t>
            </a:r>
          </a:p>
          <a:p>
            <a:pPr marL="0" indent="0">
              <a:buNone/>
            </a:pPr>
            <a:r>
              <a:rPr lang="sk-SK" sz="2000" i="1" dirty="0"/>
              <a:t>(ak sa na výkon praktického vyučovania jej posúdenie vyžaduje)</a:t>
            </a:r>
            <a:r>
              <a:rPr lang="sk-SK" sz="2400" b="1" dirty="0"/>
              <a:t>,</a:t>
            </a:r>
          </a:p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úhrada nákladov </a:t>
            </a:r>
            <a:r>
              <a:rPr lang="sk-SK" sz="2400" b="1" dirty="0">
                <a:solidFill>
                  <a:srgbClr val="FF0000"/>
                </a:solidFill>
              </a:rPr>
              <a:t>na stravovanie </a:t>
            </a:r>
            <a:r>
              <a:rPr lang="sk-SK" sz="2400" b="1" dirty="0"/>
              <a:t>žiaka počas dní praktického vyučovania (odbornej praxe) vo výške ustanovenej zákonníkom práce </a:t>
            </a:r>
          </a:p>
          <a:p>
            <a:pPr marL="0" indent="0">
              <a:buNone/>
            </a:pPr>
            <a:r>
              <a:rPr lang="sk-SK" sz="2000" i="1" dirty="0"/>
              <a:t>(v režime stravovania zamestnancov zamestnávateľa §152 ods. 3 a 8 Zákonníka práce, vo forme stravovacej poukážky min. vo výške 3,60 € a max. v hodnote 4,60 €/1 deň od 1.6.2018, úhrada za stravné zamestnávateľom 1,98 € x max. 10 dní za mesiac, náklady zamestnávateľa </a:t>
            </a:r>
            <a:r>
              <a:rPr lang="sk-SK" sz="2000" b="1" i="1" dirty="0"/>
              <a:t>za školský rok max. 198,- € na 1 žiaka</a:t>
            </a:r>
            <a:r>
              <a:rPr lang="sk-SK" sz="2000" i="1" dirty="0"/>
              <a:t>)</a:t>
            </a:r>
            <a:r>
              <a:rPr lang="sk-SK" sz="2400" b="1" dirty="0"/>
              <a:t>.</a:t>
            </a:r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970505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Hmotné zabezpečenie žiaka </a:t>
            </a:r>
            <a:r>
              <a:rPr lang="sk-SK" sz="3100" b="1" dirty="0"/>
              <a:t>- </a:t>
            </a:r>
            <a:r>
              <a:rPr lang="sk-SK" sz="3100" b="1" dirty="0">
                <a:solidFill>
                  <a:srgbClr val="FF0000"/>
                </a:solidFill>
              </a:rPr>
              <a:t>dobrovoľné plnenie zamestnávateľa</a:t>
            </a:r>
            <a:endParaRPr lang="sk-SK" sz="3100" b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371600"/>
            <a:ext cx="11519647" cy="51367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úhrada nákladov na ubytovanie žiaka v školskom internáte</a:t>
            </a:r>
            <a:r>
              <a:rPr lang="sk-SK" sz="2000" i="1" dirty="0"/>
              <a:t> </a:t>
            </a:r>
          </a:p>
          <a:p>
            <a:pPr marL="0" indent="0">
              <a:buNone/>
            </a:pPr>
            <a:r>
              <a:rPr lang="sk-SK" sz="2000" i="1" dirty="0"/>
              <a:t>(ak to má zamestnávateľ upravené v internom predpise, max. vo výške 45% zo sumy životného minima pre zaopatrené neplnoleté dieťa alebo nezaopatrené dieťa k 1.7.2018 je 93,61 €, </a:t>
            </a:r>
            <a:r>
              <a:rPr lang="sk-SK" sz="2000" i="1" dirty="0" err="1"/>
              <a:t>t.j</a:t>
            </a:r>
            <a:r>
              <a:rPr lang="sk-SK" sz="2000" i="1" dirty="0"/>
              <a:t>. max. vo výške 42,12 €/mesiac, max. 10 krát za rok v mesiacoch školského vyučovania = príspevok zamestnávateľa </a:t>
            </a:r>
            <a:r>
              <a:rPr lang="sk-SK" sz="2000" b="1" i="1" u="sng" dirty="0"/>
              <a:t>max. 421,20 €</a:t>
            </a:r>
            <a:r>
              <a:rPr lang="sk-SK" sz="2000" i="1" dirty="0"/>
              <a:t>)</a:t>
            </a:r>
            <a:r>
              <a:rPr lang="sk-SK" sz="2400" b="1" dirty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poskytnutie cestovných náhrad za dopravu z miesta trvalého bydliska do SOŠ, miesta výkonu PV a školského internátu a späť a zo školského internátu do SOŠ a miesta výkonu PV a späť </a:t>
            </a:r>
          </a:p>
          <a:p>
            <a:pPr marL="0" indent="0">
              <a:buNone/>
            </a:pPr>
            <a:r>
              <a:rPr lang="sk-SK" sz="2000" i="1" dirty="0"/>
              <a:t>(V súlade so zákonom č. 283/2002 </a:t>
            </a:r>
            <a:r>
              <a:rPr lang="sk-SK" sz="2000" i="1" dirty="0" err="1"/>
              <a:t>Z.z</a:t>
            </a:r>
            <a:r>
              <a:rPr lang="sk-SK" sz="2000" i="1" dirty="0"/>
              <a:t>. o cestovných náhradách podľa § 4 ods. 1 písm. b), na základe preukázaných cestovných výdavkov a podľa interných predpisov zamestnávateľa. Príspevok poskytuje zamestnávateľ najviac 10 krát za rok v mesiacoch školského vyučovania)</a:t>
            </a:r>
            <a:r>
              <a:rPr lang="sk-SK" sz="2400" b="1" dirty="0"/>
              <a:t>.</a:t>
            </a:r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830799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Finančné zabezpečenie žiaka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8" y="1326777"/>
            <a:ext cx="11519647" cy="488576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r>
              <a:rPr lang="sk-SK" sz="2400" dirty="0"/>
              <a:t>Finančné zabezpečenie žiaka, </a:t>
            </a:r>
            <a:r>
              <a:rPr lang="sk-SK" sz="2400" b="1" dirty="0"/>
              <a:t>ktoré poskytuje zamestnávateľ, </a:t>
            </a:r>
            <a:r>
              <a:rPr lang="sk-SK" sz="2400" dirty="0"/>
              <a:t>u ktorého sa žiak zúčastňuje praktického vyučovania, je poskytované ako:</a:t>
            </a:r>
          </a:p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podnikové štipendium – </a:t>
            </a:r>
            <a:r>
              <a:rPr lang="sk-SK" sz="2400" b="1" dirty="0">
                <a:solidFill>
                  <a:srgbClr val="FF0000"/>
                </a:solidFill>
              </a:rPr>
              <a:t>podľa rozhodnutia zamestnávateľa</a:t>
            </a:r>
            <a:endParaRPr lang="sk-SK" sz="2000" i="1" dirty="0"/>
          </a:p>
          <a:p>
            <a:pPr marL="0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2400" b="1" dirty="0"/>
              <a:t>  odmena za produktívnu prácu – </a:t>
            </a:r>
            <a:r>
              <a:rPr lang="sk-SK" sz="2400" b="1" dirty="0">
                <a:solidFill>
                  <a:srgbClr val="FF0000"/>
                </a:solidFill>
              </a:rPr>
              <a:t>povinné plnenie zamestnávateľa</a:t>
            </a:r>
            <a:endParaRPr lang="sk-SK" sz="2400" b="1" dirty="0"/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701638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31197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Podnikové štipendium </a:t>
            </a:r>
            <a:r>
              <a:rPr lang="sk-SK" sz="3100" b="1" dirty="0"/>
              <a:t>– </a:t>
            </a:r>
            <a:r>
              <a:rPr lang="sk-SK" sz="3100" b="1" dirty="0">
                <a:solidFill>
                  <a:srgbClr val="FF0000"/>
                </a:solidFill>
              </a:rPr>
              <a:t>nepovinné podľa rozhodnutia zamestnávateľa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331259"/>
            <a:ext cx="11519647" cy="51771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r>
              <a:rPr lang="sk-SK" sz="2400" b="1" dirty="0"/>
              <a:t>Zamestnávateľ, </a:t>
            </a:r>
            <a:r>
              <a:rPr lang="sk-SK" sz="2400" dirty="0"/>
              <a:t>u ktorého sa žiak zúčastňuje praktického vyučovania, </a:t>
            </a:r>
            <a:r>
              <a:rPr lang="sk-SK" sz="2400" b="1" dirty="0"/>
              <a:t>môže zo svojich prostriedkov žiakovi poskytovať </a:t>
            </a:r>
            <a:r>
              <a:rPr lang="sk-SK" sz="2400" dirty="0"/>
              <a:t>podnikové štipendium. </a:t>
            </a:r>
          </a:p>
          <a:p>
            <a:pPr marL="0" indent="0">
              <a:buNone/>
            </a:pPr>
            <a:r>
              <a:rPr lang="sk-SK" sz="2400" dirty="0"/>
              <a:t>Podnikové štipendium sa poskytuje mesačne (</a:t>
            </a:r>
            <a:r>
              <a:rPr lang="sk-SK" sz="2400" b="1" i="1" u="sng" dirty="0"/>
              <a:t>možnosť za každý mesiac kalendárneho roka</a:t>
            </a:r>
            <a:r>
              <a:rPr lang="sk-SK" sz="2400" dirty="0"/>
              <a:t>) </a:t>
            </a:r>
            <a:r>
              <a:rPr lang="sk-SK" sz="2400" b="1" dirty="0"/>
              <a:t>najviac do výšky </a:t>
            </a:r>
            <a:r>
              <a:rPr lang="sk-SK" sz="2400" dirty="0"/>
              <a:t>štvornásobku sumy životného minima určeného pre zaopatrené neplnoleté dieťa alebo nezaopatrené dieťa (k 1.7.2018 je to 93,61 €), </a:t>
            </a:r>
            <a:r>
              <a:rPr lang="sk-SK" sz="2400" dirty="0" err="1"/>
              <a:t>t.j</a:t>
            </a:r>
            <a:r>
              <a:rPr lang="sk-SK" sz="2400" dirty="0"/>
              <a:t>. </a:t>
            </a:r>
          </a:p>
          <a:p>
            <a:pPr marL="0" indent="0" algn="ctr">
              <a:buNone/>
            </a:pPr>
            <a:r>
              <a:rPr lang="sk-SK" sz="2400" b="1" dirty="0"/>
              <a:t> do výšky 374,44 €/mesiac.</a:t>
            </a:r>
            <a:endParaRPr lang="sk-SK" sz="2400" dirty="0"/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r>
              <a:rPr lang="sk-SK" sz="2400" dirty="0"/>
              <a:t>Pri určovaní výšky podnikového štipendia sa prihliada najmä na dosiahnutý prospech žiaka na PV a jeho pravidelnú účasť na PV, záujem žiaka o prípravu na povolanie. Zamestnávateľ si v internom predpise určí pravidlá pre poskytovanie podnikového štipendia, nárok na podnikové štipendium vzniká žiakovi po splnení kritérií určených zamestnávateľom.</a:t>
            </a:r>
          </a:p>
          <a:p>
            <a:pPr marL="0" indent="0">
              <a:buNone/>
            </a:pPr>
            <a:r>
              <a:rPr lang="sk-SK" sz="2400" dirty="0"/>
              <a:t>Kritériá môžu byť: </a:t>
            </a:r>
          </a:p>
          <a:p>
            <a:pPr marL="0" indent="0">
              <a:buNone/>
            </a:pPr>
            <a:r>
              <a:rPr lang="sk-SK" sz="2400" dirty="0"/>
              <a:t>- hodnota prípustnej neospravedlnenej absencie, priemerný prospech na vysvedčení, klasifikácia žiaka známkou nedostatočný, opakovanie ročníka, opravná skúška a pod.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39114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9" y="240964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Odmena za produktívnu prácu </a:t>
            </a:r>
            <a:r>
              <a:rPr lang="sk-SK" sz="3100" b="1" dirty="0"/>
              <a:t>– </a:t>
            </a:r>
            <a:r>
              <a:rPr lang="sk-SK" sz="3100" b="1" dirty="0">
                <a:solidFill>
                  <a:srgbClr val="FF0000"/>
                </a:solidFill>
              </a:rPr>
              <a:t>povinné plnenie zamestnávateľa</a:t>
            </a:r>
            <a:r>
              <a:rPr lang="sk-SK" sz="3100" b="1" dirty="0"/>
              <a:t>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358153"/>
            <a:ext cx="11519647" cy="515022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r>
              <a:rPr lang="sk-SK" sz="2400" dirty="0"/>
              <a:t>Žiakovi, ktorý na praktickom vyučovaní vykonáva produktívnu prácu, sa poskytuje odmena za produktívnu prácu.</a:t>
            </a:r>
          </a:p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r>
              <a:rPr lang="sk-SK" sz="2400" dirty="0"/>
              <a:t>Odmena za produktívnu prácu sa poskytuje za každú hodinu vykonanej produktívnej práce vo výške 50 % až 100 % z hodinovej minimálnej mzdy, pri určovaní jej výšky sa zohľadňuje aj kvalita práce a správanie žiaka.</a:t>
            </a:r>
          </a:p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r>
              <a:rPr lang="sk-SK" sz="2400" dirty="0"/>
              <a:t>Odmena za produktívnu prácu sa poskytuje v čase vyučovania, vypláca ju zamestnávateľ v termíne určenom na deň výplaty pre zamestnancov.</a:t>
            </a:r>
          </a:p>
          <a:p>
            <a:pPr marL="0" indent="0">
              <a:buNone/>
            </a:pPr>
            <a:endParaRPr lang="sk-SK" sz="2400" dirty="0"/>
          </a:p>
          <a:p>
            <a:pPr marL="0" indent="0" algn="ctr">
              <a:buNone/>
            </a:pPr>
            <a:r>
              <a:rPr lang="sk-SK" sz="2400" dirty="0"/>
              <a:t>Odmena za produktívnu prácu v roku 2018 je poskytovaná vo výške:</a:t>
            </a:r>
          </a:p>
          <a:p>
            <a:pPr marL="0" indent="0" algn="ctr">
              <a:buNone/>
            </a:pPr>
            <a:r>
              <a:rPr lang="sk-SK" b="1" dirty="0"/>
              <a:t>min. 1,380 €/hod. a max. 2,759 €/hod.</a:t>
            </a:r>
          </a:p>
          <a:p>
            <a:pPr marL="0" indent="0"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1307516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Daňové a odvodové povinnosti: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9" y="1411941"/>
            <a:ext cx="11519647" cy="50964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k-SK" sz="2400" dirty="0"/>
              <a:t>Odmena za produktívnu prácu žiaka na praktickom vyučovaní u zamestnávateľa sa považuje za </a:t>
            </a:r>
            <a:r>
              <a:rPr lang="sk-SK" sz="2400" u="sng" dirty="0"/>
              <a:t>príjem žiaka zo závislej činnosti.</a:t>
            </a:r>
          </a:p>
          <a:p>
            <a:pPr marL="0" indent="0">
              <a:buNone/>
            </a:pPr>
            <a:r>
              <a:rPr lang="sk-SK" sz="2400" b="1" dirty="0">
                <a:solidFill>
                  <a:srgbClr val="FF0000"/>
                </a:solidFill>
              </a:rPr>
              <a:t>Odmena za produktívnu prácu žiaka je predmetom dane z príjmov.</a:t>
            </a:r>
          </a:p>
          <a:p>
            <a:pPr marL="0" indent="0">
              <a:buNone/>
            </a:pPr>
            <a:r>
              <a:rPr lang="sk-SK" sz="2400" b="1" dirty="0"/>
              <a:t>Základom dane z príjmov žiaka</a:t>
            </a:r>
            <a:r>
              <a:rPr lang="sk-SK" sz="2400" dirty="0"/>
              <a:t>, ktorý poberal v priebehu kalendárneho roka iba odmenu za produktívnu prácu žiaka a ostatné hmotné a finančné zabezpečenie žiaka do limitov určených zákonom o odbornom vzdelávaní, </a:t>
            </a:r>
            <a:r>
              <a:rPr lang="sk-SK" sz="2400" b="1" dirty="0"/>
              <a:t>je súčet odmien za produktívnu prácu,</a:t>
            </a:r>
            <a:r>
              <a:rPr lang="sk-SK" sz="2400" dirty="0"/>
              <a:t> ktoré mu vyplatil zamestnávateľ v priebehu kalendárneho roka, </a:t>
            </a:r>
            <a:r>
              <a:rPr lang="sk-SK" sz="2400" u="sng" dirty="0"/>
              <a:t>znížený o nezdaniteľnú časť základu dane. </a:t>
            </a:r>
          </a:p>
          <a:p>
            <a:pPr marL="0" indent="0">
              <a:buNone/>
            </a:pPr>
            <a:endParaRPr lang="sk-SK" sz="2400" b="1" u="sng" dirty="0"/>
          </a:p>
          <a:p>
            <a:pPr marL="0" indent="0">
              <a:buNone/>
            </a:pPr>
            <a:r>
              <a:rPr lang="sk-SK" sz="2400" dirty="0"/>
              <a:t>Nezdaniteľná časť základu dane v roku 2018 je </a:t>
            </a:r>
            <a:r>
              <a:rPr lang="sk-SK" sz="2400" b="1" dirty="0"/>
              <a:t>319,17 €/mesiac, 3 830,02 €/rok. </a:t>
            </a:r>
          </a:p>
          <a:p>
            <a:pPr marL="0" indent="0">
              <a:buNone/>
            </a:pPr>
            <a:endParaRPr lang="sk-SK" sz="2400" b="1" dirty="0"/>
          </a:p>
          <a:p>
            <a:pPr marL="0" indent="0">
              <a:buNone/>
            </a:pPr>
            <a:r>
              <a:rPr lang="sk-SK" sz="2400" dirty="0"/>
              <a:t>Finančné zabezpečenie žiaka poskytované </a:t>
            </a:r>
            <a:r>
              <a:rPr lang="sk-SK" sz="2400" b="1" dirty="0">
                <a:solidFill>
                  <a:srgbClr val="FF0000"/>
                </a:solidFill>
              </a:rPr>
              <a:t>vo forme podnikového štipendia </a:t>
            </a:r>
            <a:r>
              <a:rPr lang="sk-SK" sz="2400" dirty="0"/>
              <a:t>v súlade s § 27 zákona o OVP je pre žiaka ako daňovníka pre daň z príjmov fyzickej osoby považované za </a:t>
            </a:r>
            <a:r>
              <a:rPr lang="sk-SK" sz="2400" b="1" dirty="0">
                <a:solidFill>
                  <a:srgbClr val="FF0000"/>
                </a:solidFill>
              </a:rPr>
              <a:t>príjem oslobodený od dane </a:t>
            </a:r>
            <a:r>
              <a:rPr lang="sk-SK" sz="2400" dirty="0"/>
              <a:t>v zmysle § 9 ods. 2 písm. j) zákona o dani z príjmov. </a:t>
            </a:r>
          </a:p>
          <a:p>
            <a:pPr marL="0" indent="0">
              <a:buNone/>
            </a:pPr>
            <a:endParaRPr lang="sk-SK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FF0000"/>
                </a:solidFill>
              </a:rPr>
              <a:t>Podnikové štipendium a odmena žiaka za produktívnu prácu žiaka </a:t>
            </a:r>
            <a:r>
              <a:rPr lang="sk-SK" sz="2400" b="1" dirty="0">
                <a:solidFill>
                  <a:srgbClr val="FF0000"/>
                </a:solidFill>
              </a:rPr>
              <a:t>nepodlieha odvodom na sociálne poistenie a ani na zdravotné poistenie</a:t>
            </a:r>
            <a:r>
              <a:rPr lang="sk-SK" sz="2400" dirty="0"/>
              <a:t> nakoľko sa žiak nepovažuje pre sociálne poistenie za zamestnanca.</a:t>
            </a:r>
          </a:p>
          <a:p>
            <a:pPr marL="0" indent="0">
              <a:buNone/>
            </a:pPr>
            <a:endParaRPr lang="sk-SK" sz="2400" dirty="0"/>
          </a:p>
          <a:p>
            <a:pPr marL="0" indent="0">
              <a:buNone/>
            </a:pP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9499894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927413"/>
            <a:ext cx="9144000" cy="1582550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sk-SK" sz="4000" b="1" dirty="0">
                <a:solidFill>
                  <a:schemeClr val="bg1"/>
                </a:solidFill>
              </a:rPr>
            </a:br>
            <a:r>
              <a:rPr lang="sk-SK" sz="4000" b="1" dirty="0">
                <a:solidFill>
                  <a:schemeClr val="bg1"/>
                </a:solidFill>
              </a:rPr>
              <a:t>Proces vstupu zamestnávateľa do SDV </a:t>
            </a:r>
            <a:br>
              <a:rPr lang="sk-SK" sz="4000" b="1" dirty="0">
                <a:solidFill>
                  <a:schemeClr val="bg1"/>
                </a:solidFill>
              </a:rPr>
            </a:br>
            <a:endParaRPr lang="sk-SK" sz="4000" b="1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095097"/>
            <a:ext cx="9144000" cy="1655762"/>
          </a:xfrm>
        </p:spPr>
        <p:txBody>
          <a:bodyPr/>
          <a:lstStyle/>
          <a:p>
            <a:r>
              <a:rPr lang="sk-SK" b="1" dirty="0"/>
              <a:t>Kroky zamestnávateľa</a:t>
            </a:r>
          </a:p>
        </p:txBody>
      </p:sp>
    </p:spTree>
    <p:extLst>
      <p:ext uri="{BB962C8B-B14F-4D97-AF65-F5344CB8AC3E}">
        <p14:creationId xmlns:p14="http://schemas.microsoft.com/office/powerpoint/2010/main" val="9740493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1. Rozhodnutie zamestnávateľa o vstupe do systému duálneho vzdelávania (SDV)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474695"/>
            <a:ext cx="11519647" cy="488576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57200" indent="-457200">
              <a:buAutoNum type="alphaLcParenR"/>
            </a:pPr>
            <a:r>
              <a:rPr lang="sk-SK" sz="2400" b="1" dirty="0"/>
              <a:t>Oboznámenie sa s legislatívou upravujúcou odborné vzdelávanie </a:t>
            </a:r>
            <a:r>
              <a:rPr lang="sk-SK" sz="2000" dirty="0"/>
              <a:t>(zákon o OVP, zákon o výchove a vzdelávaní – školský zákon, ďalšia legislatíva, manuály)</a:t>
            </a: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Identifikácia odboru štúdia</a:t>
            </a: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Definovanie počtu žiakov</a:t>
            </a: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Identifikácia strednej odbornej školy </a:t>
            </a:r>
            <a:r>
              <a:rPr lang="sk-SK" sz="2000" dirty="0">
                <a:solidFill>
                  <a:schemeClr val="tx1"/>
                </a:solidFill>
              </a:rPr>
              <a:t>– oboznámenie sa so sieťou škôl, oslovenie školy, získanie informácií o vyučovacom procese a pod.</a:t>
            </a: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Získanie informácií o podmienkach zavedenia SDV </a:t>
            </a:r>
            <a:r>
              <a:rPr lang="sk-SK" sz="2000" dirty="0">
                <a:solidFill>
                  <a:schemeClr val="tx1"/>
                </a:solidFill>
              </a:rPr>
              <a:t>– materiálno-technické zabezpečenie zodpovedajúce príslušnej časti školského vzdelávacieho programu</a:t>
            </a: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Identifikácia SPO s vecnou pôsobnosťou k odborom vzdelávania </a:t>
            </a:r>
            <a:r>
              <a:rPr lang="sk-SK" sz="2000" dirty="0">
                <a:solidFill>
                  <a:schemeClr val="tx1"/>
                </a:solidFill>
              </a:rPr>
              <a:t>– Príloha č. 7 k Vyhláške č. 64/2015 </a:t>
            </a:r>
            <a:r>
              <a:rPr lang="sk-SK" sz="2000" dirty="0" err="1">
                <a:solidFill>
                  <a:schemeClr val="tx1"/>
                </a:solidFill>
              </a:rPr>
              <a:t>Z.z</a:t>
            </a:r>
            <a:r>
              <a:rPr lang="sk-SK" sz="2000" dirty="0">
                <a:solidFill>
                  <a:schemeClr val="tx1"/>
                </a:solidFill>
              </a:rPr>
              <a:t>. o sústave odborov vzdelávania a o vecnej pôsobnosti k odborom vzdelávania</a:t>
            </a: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Definovanie personálneho zabezpečenia praktického vyučovania </a:t>
            </a:r>
            <a:r>
              <a:rPr lang="sk-SK" sz="2000" dirty="0">
                <a:solidFill>
                  <a:schemeClr val="tx1"/>
                </a:solidFill>
              </a:rPr>
              <a:t>– inštruktor (najviac traja žiaci), hlavný inštruktor, majster odbornej výchovy, učiteľ odbornej praxe</a:t>
            </a: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sk-SK" sz="2400" b="1" dirty="0">
                <a:solidFill>
                  <a:schemeClr val="tx1"/>
                </a:solidFill>
              </a:rPr>
              <a:t>Podanie žiadosti k overeniu spôsobilosti poskytovať praktické vyučovanie v SDV</a:t>
            </a:r>
          </a:p>
          <a:p>
            <a:pPr marL="457200" indent="-457200">
              <a:buAutoNum type="alphaLcParenR"/>
            </a:pP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sk-SK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72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199" y="174058"/>
            <a:ext cx="10515600" cy="808582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sk-SK" b="1" dirty="0"/>
              <a:t>Systém duálneho </a:t>
            </a:r>
            <a:r>
              <a:rPr lang="sk-SK" sz="3600" b="1" dirty="0"/>
              <a:t>vzdelávania</a:t>
            </a:r>
          </a:p>
        </p:txBody>
      </p:sp>
      <p:pic>
        <p:nvPicPr>
          <p:cNvPr id="4" name="Zástupný symbol obsah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2761" y="982640"/>
            <a:ext cx="7166475" cy="4351338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117142" y="5526255"/>
            <a:ext cx="10515600" cy="8085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k-SK" sz="1800" b="1" dirty="0"/>
              <a:t>Existuje podpísaná zmluva:    1. duálna zmluva medzi zamestnávateľom a strednou odbornou školou</a:t>
            </a:r>
          </a:p>
          <a:p>
            <a:pPr algn="ctr"/>
            <a:r>
              <a:rPr lang="sk-SK" sz="1800" b="1" dirty="0"/>
              <a:t>                                                      2. učebná zmluva medzi žiakom a zamestnávateľom od 1. ročníka štúdia</a:t>
            </a:r>
          </a:p>
        </p:txBody>
      </p:sp>
    </p:spTree>
    <p:extLst>
      <p:ext uri="{BB962C8B-B14F-4D97-AF65-F5344CB8AC3E}">
        <p14:creationId xmlns:p14="http://schemas.microsoft.com/office/powerpoint/2010/main" val="41828682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2. Podanie žiadosti k overeniu spôsobilosti zamestnávateľa poskytovať praktické vyučovanie v SDV - žiadosť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5"/>
            <a:ext cx="11519647" cy="516367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k-SK" sz="2400" b="1" u="sng" dirty="0"/>
              <a:t>Žiadosť obsahuje</a:t>
            </a:r>
            <a:r>
              <a:rPr lang="sk-SK" sz="2400" b="1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Identifikačné údaje zamestnávateľa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Predmet činnosti zamestnávateľa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Študijný alebo učebný odbor, v ktorom bude poskytovať praktické vyučovanie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Počet žiakov, ktorých zamestnávateľ predpokladá pripravovať v SDV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Identifikačné údaje strednej odbornej školy, s ktorou zamestnávateľ predpokladá uzatvoriť zmluvu o duálnom vzdelávaní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Predpokladaný počet majstrov odbornej výchovy alebo učiteľov odbornej praxe, ktorí sú zamestnancami zamestnávateľa a pod vedením ktorých budú žiaci vykonávať praktické vyučovanie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Predpokladaný počet majstrov odbornej výchovy alebo učiteľov odbornej praxe, ktorí sú zamestnancami SOŠ a pod vedením ktorých budú žiaci vykonávať praktické vyučovanie, ak zamestnávateľ nezamestnáva </a:t>
            </a:r>
            <a:r>
              <a:rPr lang="sk-SK" sz="2000" dirty="0"/>
              <a:t>MOV alebo učiteľov odbornej praxe alebo potrebný počet MOV alebo učiteľov odbornej praxe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Predpokladaný počet hlavných inštruktorov alebo inštruktorov, ak žiak bude vykonávať praktické vyučovanie pod vedením inštruktora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Školský rok, od ktorého zamestnávateľ predpokladá poskytovať praktické vyučovanie v systéme duálneho vzdelávania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Dátum a podpis štatutárneho zástupcu zamestnávateľa</a:t>
            </a:r>
          </a:p>
          <a:p>
            <a:pPr marL="0" indent="0">
              <a:buNone/>
            </a:pPr>
            <a:endParaRPr lang="sk-SK" sz="2400" dirty="0"/>
          </a:p>
          <a:p>
            <a:pPr marL="457200" indent="-457200">
              <a:buAutoNum type="alphaLcParenR"/>
            </a:pPr>
            <a:endParaRPr lang="sk-SK" sz="2400" dirty="0"/>
          </a:p>
          <a:p>
            <a:pPr marL="0" indent="0">
              <a:buNone/>
            </a:pPr>
            <a:endParaRPr lang="sk-SK" sz="2400" b="1" dirty="0"/>
          </a:p>
          <a:p>
            <a:pPr marL="457200" indent="-457200">
              <a:buAutoNum type="alphaLcParenR"/>
            </a:pP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sk-SK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03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2. Podanie žiadosti k overeniu spôsobilosti zamestnávateľa poskytovať praktické vyučovanie v SDV - prílohy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11519647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k-SK" sz="2400" b="1" u="sng" dirty="0"/>
              <a:t>Prílohou k žiadosti sú</a:t>
            </a:r>
            <a:r>
              <a:rPr lang="sk-SK" sz="2400" b="1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Doklad o oprávnení zamestnávateľa vykonávať činnosť, ktorá zodpovedá obsahu vzdelávania v študijnom odbore alebo v učebnom odbore, v ktorom bude poskytovať praktické vyučovanie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Čestné vyhlásenie o tom, že zamestnávateľ do vykonania obhliadky podľa § 13 ods. 5 bude mať materiálno-technické zabezpečenie zodpovedajúce príslušnej časti školského vzdelávacieho programu študijného alebo učebného odboru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Čestné vyhlásenie o tom, že zamestnávateľ nie je v konkurze alebo v likvidácii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Čestné vyhlásenie o tom, že proti zamestnávateľovi nebol zamietnutý návrh na vyhlásenie konkurzu pre nedostatok majetku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Čestné vyhlásenie o tom, že zamestnávateľ nemá v SR alebo v krajine svojho sídla daňové nedoplatky, nedoplatky na poistnom na verejné zdravotné poistenie, sociálne poistenie a nedoplatky na povinných príspevkoch na starobné dôchodkové sporenie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Výpis z registra trestov nie starší ako tri mesiace preukazujúci, že zamestnávateľ, štatutárny zástupca zamestnávateľa alebo člen štatutárneho orgánu zamestnávateľa nebol právoplatne odsúdený za úmyselný trestný čin</a:t>
            </a:r>
          </a:p>
          <a:p>
            <a:pPr marL="457200" indent="-457200">
              <a:buAutoNum type="arabicPeriod"/>
            </a:pPr>
            <a:endParaRPr lang="sk-SK" sz="2400" b="1" dirty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sk-SK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15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2. Podanie žiadosti k overeniu spôsobilosti zamestnávateľa poskytovať praktické vyučovanie v SDV – ďalšie prílohy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11519647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b="1" u="sng" dirty="0"/>
              <a:t>Ďalšie možné prílohy</a:t>
            </a:r>
            <a:r>
              <a:rPr lang="sk-SK" sz="2400" b="1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Žiadateľ môže predložiť </a:t>
            </a:r>
            <a:r>
              <a:rPr lang="sk-SK" sz="2400" b="1" u="sng" dirty="0"/>
              <a:t>písomný súhlas iného zamestnávateľa</a:t>
            </a:r>
            <a:r>
              <a:rPr lang="sk-SK" sz="2400" dirty="0"/>
              <a:t>, ktorý je držiteľom osvedčenia, že v spolupráci so žiadateľom zabezpečí priestory alebo vymedzí priestory pre príslušnú časť školského vzdelávacieho programu študijného alebo učebného odboru a bude mať materiálno-technické zabezpečenie zodpovedajúce príslušnej časti </a:t>
            </a:r>
            <a:r>
              <a:rPr lang="sk-SK" sz="2400" dirty="0" err="1"/>
              <a:t>ŠkVP</a:t>
            </a:r>
            <a:r>
              <a:rPr lang="sk-SK" sz="2400" dirty="0"/>
              <a:t> študijného alebo učebného odboru, v rozsahu najviac 50 % z celkového počtu hodín praktického vyučovania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Žiadateľ môže predložiť </a:t>
            </a:r>
            <a:r>
              <a:rPr lang="sk-SK" sz="2400" b="1" u="sng" dirty="0">
                <a:solidFill>
                  <a:schemeClr val="tx1"/>
                </a:solidFill>
              </a:rPr>
              <a:t>písomný súhlas školy</a:t>
            </a:r>
            <a:r>
              <a:rPr lang="sk-SK" sz="2400" dirty="0">
                <a:solidFill>
                  <a:schemeClr val="tx1"/>
                </a:solidFill>
              </a:rPr>
              <a:t>, že v spolupráci so žiadateľom zabezpečí priestory alebo vymedzí priestory pre príslušnú časť </a:t>
            </a:r>
            <a:r>
              <a:rPr lang="sk-SK" sz="2400" dirty="0" err="1">
                <a:solidFill>
                  <a:schemeClr val="tx1"/>
                </a:solidFill>
              </a:rPr>
              <a:t>ŠkVP</a:t>
            </a:r>
            <a:r>
              <a:rPr lang="sk-SK" sz="2400" dirty="0">
                <a:solidFill>
                  <a:schemeClr val="tx1"/>
                </a:solidFill>
              </a:rPr>
              <a:t> študijného alebo učebného odboru a bude mať materiálno-technické zabezpečenie zodpovedajúce príslušnej časti </a:t>
            </a:r>
            <a:r>
              <a:rPr lang="sk-SK" sz="2400" dirty="0" err="1">
                <a:solidFill>
                  <a:schemeClr val="tx1"/>
                </a:solidFill>
              </a:rPr>
              <a:t>ŠkVP</a:t>
            </a:r>
            <a:r>
              <a:rPr lang="sk-SK" sz="2400" dirty="0">
                <a:solidFill>
                  <a:schemeClr val="tx1"/>
                </a:solidFill>
              </a:rPr>
              <a:t> študijného alebo učebného odboru, v rozsahu najviac 50 % z celkového počtu hodín praktického vyučovania </a:t>
            </a:r>
          </a:p>
          <a:p>
            <a:pPr marL="457200" indent="-457200">
              <a:buAutoNum type="arabicPeriod"/>
            </a:pPr>
            <a:endParaRPr lang="sk-SK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40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2. Podanie žiadosti k overeniu spôsobilosti zamestnávateľa poskytovať praktické vyučovanie v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11519647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AutoNum type="alphaLcParenR"/>
            </a:pPr>
            <a:endParaRPr lang="sk-SK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k-SK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Doručenie žiadosti stavovskej organizácii alebo profesijnej organizácii s vecnou pôsobnosťou k odboru štúdia, v ktorom zamestnávateľ plánuje poskytovať praktické vyučovanie v SDV (pre finančný sektor Republiková únia zamestnávateľov)</a:t>
            </a:r>
          </a:p>
          <a:p>
            <a:pPr marL="0" indent="0">
              <a:buNone/>
            </a:pPr>
            <a:endParaRPr lang="sk-SK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Predloženie žiadosti kedykoľvek v priebehu kalendárneho roka.</a:t>
            </a:r>
          </a:p>
        </p:txBody>
      </p:sp>
    </p:spTree>
    <p:extLst>
      <p:ext uri="{BB962C8B-B14F-4D97-AF65-F5344CB8AC3E}">
        <p14:creationId xmlns:p14="http://schemas.microsoft.com/office/powerpoint/2010/main" val="16759664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3. Overenie spôsobilosti zamestnávateľa a vydanie osvedčenia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11519647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b="1" u="sng" dirty="0"/>
              <a:t>Republiková únia zamestnávateľov</a:t>
            </a:r>
            <a:r>
              <a:rPr lang="sk-SK" sz="2400" dirty="0"/>
              <a:t>:</a:t>
            </a:r>
          </a:p>
          <a:p>
            <a:pPr marL="0" indent="0">
              <a:buNone/>
            </a:pPr>
            <a:endParaRPr lang="sk-SK" sz="2400" dirty="0"/>
          </a:p>
          <a:p>
            <a:pPr marL="457200" indent="-457200">
              <a:buFont typeface="+mj-lt"/>
              <a:buAutoNum type="arabicPeriod"/>
            </a:pPr>
            <a:r>
              <a:rPr lang="sk-SK" sz="2400" dirty="0"/>
              <a:t>Posúdi formálne a administratívne náležitosti žiadosti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Predloží žiadosť na odborné posúdenie menovanej komisii, ktorá overí spôsobilosť zamestnávateľa do 45 dní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Komisia vykoná obhliadku priestorov, v ktorých sa má vykonávať praktické vyučovanie a ich materiálno-technického zabezpečenia u zamestnávateľa</a:t>
            </a:r>
          </a:p>
          <a:p>
            <a:pPr marL="457200" indent="-457200">
              <a:buFont typeface="+mj-lt"/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RÚZ vydá osvedčenie o spôsobilosti zamestnávateľa poskytovať praktické vyučovanie v systéme duálneho vzdelávania na 7 rokov</a:t>
            </a:r>
          </a:p>
          <a:p>
            <a:pPr marL="0" indent="0">
              <a:buNone/>
            </a:pPr>
            <a:endParaRPr lang="sk-SK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sk-SK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5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4. Ďalšie kroky zamestnávateľa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9058836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Označenie prevádzky, v ktorej je pracovisko praktického vyučovania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Uzatvorenie zmluvy o duálnom vzdelávaní medzi zamestnávateľom a strednou odbornou školou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Zverejnenie oznámenia o možnosti absolvovať odborné vzdelávanie a prípravu v študijnom alebo učebnom odbore v SDV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Úprava školského vzdelávacieho programu podľa požiadaviek zamestnávateľa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Termín a podmienky prijatia žiaka na strednú odbornú školu v SDV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Nábor žiakov do SDV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Výberové konanie – výber žiakov u zamestnávateľa</a:t>
            </a:r>
          </a:p>
          <a:p>
            <a:pPr marL="457200" indent="-457200">
              <a:buAutoNum type="arabicPeriod"/>
            </a:pPr>
            <a:r>
              <a:rPr lang="sk-SK" sz="2400" dirty="0">
                <a:solidFill>
                  <a:schemeClr val="tx1"/>
                </a:solidFill>
              </a:rPr>
              <a:t>Vydanie potvrdenia o uzatvorení učebnej zmluvy so žiakom po prijatí žiaka na štúdium na strednej odbornej škole</a:t>
            </a:r>
          </a:p>
          <a:p>
            <a:pPr marL="457200" indent="-457200">
              <a:buAutoNum type="arabicPeriod"/>
            </a:pPr>
            <a:endParaRPr lang="sk-SK" sz="2400" dirty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endParaRPr lang="sk-SK" sz="2000" dirty="0">
              <a:solidFill>
                <a:srgbClr val="FF0000"/>
              </a:solidFill>
            </a:endParaRPr>
          </a:p>
        </p:txBody>
      </p:sp>
      <p:sp>
        <p:nvSpPr>
          <p:cNvPr id="4" name="Zástupný symbol obsahu 2"/>
          <p:cNvSpPr txBox="1">
            <a:spLocks/>
          </p:cNvSpPr>
          <p:nvPr/>
        </p:nvSpPr>
        <p:spPr>
          <a:xfrm>
            <a:off x="9399493" y="1304364"/>
            <a:ext cx="2460811" cy="53250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Čo najskôr po získaní osvedčenia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31.3.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Ihneď po uzatvorení zmluvy o duálnom vzdelávaní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31.3.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Priebežne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Priebežne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10.4.</a:t>
            </a:r>
          </a:p>
        </p:txBody>
      </p:sp>
    </p:spTree>
    <p:extLst>
      <p:ext uri="{BB962C8B-B14F-4D97-AF65-F5344CB8AC3E}">
        <p14:creationId xmlns:p14="http://schemas.microsoft.com/office/powerpoint/2010/main" val="26986454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7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4. Ďalšie kroky zamestnávateľa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9058836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9. Prevzatie zoznamu prijatých žiakov, ktorí odovzdali potvrdenie zamestnávateľa o poskytovaní praktického vyučovania v SDV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10. Výzva plnoletého žiaka, alebo neplnoletého žiaka a jeho zákonných zástupcov k uzatvoreniu učebnej zmluvy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11. Uzatvorenie učebnej zmluvy so žiakom 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12. Zaslanie učebnej zmluvy do školy, s ktorou má zamestnávateľ uzatvorenú zmluvu o duálnom vzdelávaní.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13. Zabezpečenie dostatočného počtu zamestnancov pre výkon funkcie inštruktora / hlavného inštruktora / MOV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14. Príprava (školenie) inštruktora / hlavného inštruktora podľa rozhodnutia zamestnávateľa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15. Vydanie vnútorného poriadku pracoviska praktického vyučovania alebo úprava vnútorného poriadku pracoviska pre výkon praktického vyučovania</a:t>
            </a:r>
          </a:p>
          <a:p>
            <a:pPr marL="457200" indent="-457200">
              <a:buAutoNum type="alphaLcParenR"/>
            </a:pPr>
            <a:endParaRPr lang="sk-SK" sz="2000" dirty="0">
              <a:solidFill>
                <a:srgbClr val="FF0000"/>
              </a:solidFill>
            </a:endParaRPr>
          </a:p>
        </p:txBody>
      </p:sp>
      <p:sp>
        <p:nvSpPr>
          <p:cNvPr id="4" name="Zástupný symbol obsahu 2"/>
          <p:cNvSpPr txBox="1">
            <a:spLocks/>
          </p:cNvSpPr>
          <p:nvPr/>
        </p:nvSpPr>
        <p:spPr>
          <a:xfrm>
            <a:off x="9399493" y="1304364"/>
            <a:ext cx="2460811" cy="53250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31.5.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15.9.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15.9.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Do 15 dní po uzatvorení zmluvy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začiatku školského roka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1 roka od začiatku činnosti inštruktora</a:t>
            </a:r>
          </a:p>
        </p:txBody>
      </p:sp>
    </p:spTree>
    <p:extLst>
      <p:ext uri="{BB962C8B-B14F-4D97-AF65-F5344CB8AC3E}">
        <p14:creationId xmlns:p14="http://schemas.microsoft.com/office/powerpoint/2010/main" val="22375002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658" y="251012"/>
            <a:ext cx="11519647" cy="932329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100" b="1" dirty="0">
                <a:solidFill>
                  <a:schemeClr val="bg1"/>
                </a:solidFill>
              </a:rPr>
              <a:t>4. Ďalšie kroky zamestnávateľa 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0657" y="1304364"/>
            <a:ext cx="9058836" cy="5325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16. Určenie zodpovednej osoby za duálne vzdelávanie u zamestnávateľa podľa rozhodnutia zamestnávateľa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17. Príchod žiaka k zamestnávateľovi a uvedenie žiaka do podniku a jeho oboznámenie s podnikom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18. Priebežná komunikácia a spolupráca so školou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19. Klasifikácia a hodnotenie žiaka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20. Ukončovanie štúdia – záverečná / maturitná skúška</a:t>
            </a:r>
          </a:p>
          <a:p>
            <a:pPr marL="0" indent="0">
              <a:buNone/>
            </a:pPr>
            <a:r>
              <a:rPr lang="sk-SK" sz="2400" dirty="0">
                <a:solidFill>
                  <a:schemeClr val="tx1"/>
                </a:solidFill>
              </a:rPr>
              <a:t>21. Rozhodnutie zamestnávateľa o uzatvorení budúcej pracovnej zmluvy alebo pracovnej zmluvy so žiakom</a:t>
            </a:r>
            <a:endParaRPr lang="sk-SK" sz="2000" dirty="0">
              <a:solidFill>
                <a:srgbClr val="FF0000"/>
              </a:solidFill>
            </a:endParaRPr>
          </a:p>
        </p:txBody>
      </p:sp>
      <p:sp>
        <p:nvSpPr>
          <p:cNvPr id="4" name="Zástupný symbol obsahu 2"/>
          <p:cNvSpPr txBox="1">
            <a:spLocks/>
          </p:cNvSpPr>
          <p:nvPr/>
        </p:nvSpPr>
        <p:spPr>
          <a:xfrm>
            <a:off x="9399493" y="1304364"/>
            <a:ext cx="2460811" cy="53250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Najneskôr do 31.8.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Začiatok školského roka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Priebežne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Priebežne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Koniec štúdia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800" dirty="0">
                <a:solidFill>
                  <a:schemeClr val="tx1"/>
                </a:solidFill>
              </a:rPr>
              <a:t>Možnosť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331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30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k-SK" sz="3600" b="1" dirty="0"/>
              <a:t>Benefity pre zamestnávateľa zo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1187355"/>
            <a:ext cx="10515600" cy="540101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sk-SK" sz="5800" b="1" dirty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Firma získava dobrú povesť medzi partnermi a verejnosťou. Vytvára pozitívny obraz zamestnávateľa. </a:t>
            </a:r>
            <a:r>
              <a:rPr lang="sk-SK" sz="4100" dirty="0">
                <a:solidFill>
                  <a:srgbClr val="FF0000"/>
                </a:solidFill>
              </a:rPr>
              <a:t>„PRACOVISKO PRAKTICKÉHO VYUČOVANIA“</a:t>
            </a:r>
            <a:endParaRPr lang="sk-SK" sz="4100" dirty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Prijatím mladých ľudí do pracovného pomeru sa firma chráni pred starnutím pracovnej sily – zabezpečuje si prísun mladej energie. </a:t>
            </a:r>
            <a:r>
              <a:rPr lang="sk-SK" sz="4100" dirty="0">
                <a:solidFill>
                  <a:srgbClr val="FF0000"/>
                </a:solidFill>
              </a:rPr>
              <a:t>„PLÁNOVANIE ĽUDSKÝCH ZDROJOV“</a:t>
            </a:r>
            <a:endParaRPr lang="sk-SK" sz="4100" dirty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Udržiava si vysokú úroveň kvalifikácie vlastných pracovníkov, zostáva na špici </a:t>
            </a:r>
            <a:r>
              <a:rPr lang="sk-SK" sz="4100" dirty="0" err="1"/>
              <a:t>technol</a:t>
            </a:r>
            <a:r>
              <a:rPr lang="sk-SK" sz="4100" dirty="0"/>
              <a:t>. inovácií.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Zvyšuje sa produktivita práce dobre vyškoleného zamestnanca. 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Firma si pripravuje pracovníka priamo na svoje technológie, výrobné zariadenia a informačné systémy.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Výchovou vlastných pracovníkov získava firma konkurenčnú výhodu. 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Firma nie je odkázaná na nákladný a časovo náročný nábor. 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Vytvára si predpoklady na nižšiu fluktuáciu zamestnancov a rýchle zaradenie do plného pracovného procesu.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Prispieva ku generačnej, rodinnej tradícii v povolaní.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sk-SK" sz="4100" dirty="0"/>
              <a:t>  Podpora zo strany štátu formou priamej platby, formou zníženia základu dane, možnosťou uplatnenia daňových výdavkov.</a:t>
            </a:r>
          </a:p>
          <a:p>
            <a:endParaRPr lang="sk-SK" sz="4500" dirty="0"/>
          </a:p>
          <a:p>
            <a:endParaRPr lang="sk-SK" sz="4200" dirty="0"/>
          </a:p>
          <a:p>
            <a:endParaRPr lang="sk-SK" sz="8000" dirty="0"/>
          </a:p>
          <a:p>
            <a:pPr marL="0" indent="0">
              <a:buNone/>
            </a:pPr>
            <a:endParaRPr lang="sk-SK" sz="8000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22781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16523"/>
            <a:ext cx="10515600" cy="633046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600" b="1" dirty="0"/>
              <a:t>Benefity pre školu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949568"/>
            <a:ext cx="10515600" cy="534672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endParaRPr lang="sk-SK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Aktívna účasť zamestnávateľa na nábore žiakov pre duálne vzdelávanie.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Aktuálne prepojenie teoretického vzdelávania v škole s praktickým vzdelávaním v reálnych podmienkach u zamestnávateľov.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Zapojenie odborných pedagógov do inovačného vzdelávania u zamestnávateľa (formou inovačných školení a odborných stáži pedagógov u zamestnávateľa).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Materiálna, technická a iná podpora odbornej výučby v škole zo strany zamestnávateľa.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Výkon praktickej časti záverečnej alebo maturitnej skúšky u zamestnávateľa a účasť skúšajúceho zástupcu zamestnávateľa v komisii pri ukončovaní štúdia.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Spolupráca zamestnávateľa na aktualizácii školského vzdelávacieho programu.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Odborná akceptácia školy zamestnávateľmi, združeniami zamestnávateľov a odbornou verejnosťou.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200" dirty="0"/>
              <a:t>Stabilné miesto školy v rámci siete škôl - špecializácia školy podľa potreby zamestnávateľov a trhu práce. </a:t>
            </a:r>
          </a:p>
          <a:p>
            <a:endParaRPr lang="sk-SK" sz="29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pPr marL="0" indent="0">
              <a:buNone/>
            </a:pPr>
            <a:endParaRPr lang="sk-SK" sz="4500" dirty="0"/>
          </a:p>
          <a:p>
            <a:endParaRPr lang="sk-SK" sz="4500" dirty="0"/>
          </a:p>
          <a:p>
            <a:endParaRPr lang="sk-SK" sz="4200" dirty="0"/>
          </a:p>
          <a:p>
            <a:endParaRPr lang="sk-SK" sz="8000" dirty="0"/>
          </a:p>
          <a:p>
            <a:pPr marL="0" indent="0">
              <a:buNone/>
            </a:pPr>
            <a:endParaRPr lang="sk-SK" sz="8000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193913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30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k-SK" sz="3600" b="1" dirty="0"/>
              <a:t>Silné stránky – výhody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1064525"/>
            <a:ext cx="10515600" cy="566720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sk-SK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Výber žiaka na duálne vzdelávanie priamo zamestnávateľom a prijímanie žiaka do školy so súhlasom zamestnávateľa.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Vplyv zamestnávateľov na obsah odborného vzdelávania.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Zodpovednosť zamestnávateľov za praktickú časť odborného vzdelávania.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Aktuálnosť školských vzdelávacích programov. Nastavenie flexibility ich obsahu s možnosťami úprav.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Vysoko kvalifikovaná pracovná sila, vzdelávaná podľa potrieb zamestnávateľa.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Nadobudnutie kvalifikácie a praxe priamo u zamestnávateľa.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Výučba na nových technológiách priamo u zamestnávateľa.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Overenie vedomostí a zručností absolventa zamestnávateľom pri ukončovaní štúdia.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Plynulý prechod z procesu vzdelávania na trh práce.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Dohľad zamestnávateľských združení nad duálnym systémom vzdelávania.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Finančné a hmotné zabezpečenie žiaka zamestnávateľom.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8000" dirty="0"/>
              <a:t>  Úzka spolupráca zamestnávateľa, školy a žiaka.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Prakticky cielené učebné osnovy pre jednotlivé odbory.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Rozvoj povolaní naviazaných na potreby trhu práce.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8000" dirty="0"/>
              <a:t>  Vysoká pravdepodobnosť získania pracovnej zmluvy so zamestnávateľom.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275607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33604"/>
            <a:ext cx="10515600" cy="633046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sk-SK" sz="3600" b="1" dirty="0"/>
              <a:t>Benefity pre žiaka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966650"/>
            <a:ext cx="10515600" cy="569205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sk-SK" dirty="0"/>
          </a:p>
          <a:p>
            <a:r>
              <a:rPr lang="sk-SK" sz="2700" dirty="0"/>
              <a:t>Zlepšenie finančného postavenia rodiny prostredníctvom finančného zabezpečenia: podnikové štipendium, odmena za produktívnu prácu a iného hmotného zabezpečenia (strava, ubytovanie, cestovné) zo strany zamestnávateľa. Prípadne poberanie motivačného štipendia na náklady štátu.</a:t>
            </a:r>
          </a:p>
          <a:p>
            <a:endParaRPr lang="sk-SK" sz="2700" dirty="0"/>
          </a:p>
          <a:p>
            <a:r>
              <a:rPr lang="sk-SK" sz="2700" dirty="0"/>
              <a:t>Možnosť rozšíriť učebnú zmluvu o zmluvu o budúcej pracovnej zmluve alebo o pracovnú zmluvu uzatvorenú so zamestnávateľom. </a:t>
            </a:r>
          </a:p>
          <a:p>
            <a:endParaRPr lang="sk-SK" sz="2700" dirty="0"/>
          </a:p>
          <a:p>
            <a:r>
              <a:rPr lang="pl-PL" sz="2700" dirty="0"/>
              <a:t>Príprava na povolanie v reálnych podmienkach u zamestnávateľa. </a:t>
            </a:r>
          </a:p>
          <a:p>
            <a:pPr marL="0" indent="0">
              <a:buNone/>
            </a:pPr>
            <a:endParaRPr lang="sk-SK" sz="2700" dirty="0"/>
          </a:p>
          <a:p>
            <a:r>
              <a:rPr lang="sk-SK" sz="2700" dirty="0"/>
              <a:t>Odborné vzdelávanie s použitím najnovších technológií, zariadení a materiálov. </a:t>
            </a:r>
          </a:p>
          <a:p>
            <a:endParaRPr lang="sk-SK" sz="2700" dirty="0"/>
          </a:p>
          <a:p>
            <a:r>
              <a:rPr lang="sk-SK" sz="2700" dirty="0"/>
              <a:t>Vyššia konkurenčná výhoda pre uplatnenie sa na trhu práce.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sz="29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endParaRPr lang="sk-SK" sz="3200" dirty="0"/>
          </a:p>
          <a:p>
            <a:pPr marL="0" indent="0">
              <a:buNone/>
            </a:pPr>
            <a:endParaRPr lang="sk-SK" sz="4500" dirty="0"/>
          </a:p>
          <a:p>
            <a:endParaRPr lang="sk-SK" sz="4500" dirty="0"/>
          </a:p>
          <a:p>
            <a:endParaRPr lang="sk-SK" sz="4200" dirty="0"/>
          </a:p>
          <a:p>
            <a:endParaRPr lang="sk-SK" sz="8000" dirty="0"/>
          </a:p>
          <a:p>
            <a:pPr marL="0" indent="0">
              <a:buNone/>
            </a:pPr>
            <a:endParaRPr lang="sk-SK" sz="8000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874164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9624" y="365760"/>
            <a:ext cx="11528611" cy="1301675"/>
          </a:xfr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sk-SK" sz="3600" dirty="0">
                <a:solidFill>
                  <a:schemeClr val="bg1"/>
                </a:solidFill>
              </a:rPr>
              <a:t>Kontaktná osoba pre vás v oblasti bankovníctva, poisťovníctva a financií za PO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49624" y="1828800"/>
            <a:ext cx="11528611" cy="4351337"/>
          </a:xfrm>
        </p:spPr>
        <p:txBody>
          <a:bodyPr/>
          <a:lstStyle/>
          <a:p>
            <a:endParaRPr lang="sk-SK" sz="3800" dirty="0"/>
          </a:p>
          <a:p>
            <a:pPr marL="457200" lvl="1" indent="0">
              <a:buNone/>
            </a:pPr>
            <a:r>
              <a:rPr lang="sk-SK" sz="3600" dirty="0"/>
              <a:t>Ing. Drahomíra Štepanayová </a:t>
            </a:r>
          </a:p>
          <a:p>
            <a:pPr marL="457200" lvl="1" indent="0">
              <a:buNone/>
            </a:pPr>
            <a:r>
              <a:rPr lang="sk-SK" sz="3600" dirty="0"/>
              <a:t>tel.: 0915 730 679</a:t>
            </a:r>
          </a:p>
          <a:p>
            <a:pPr marL="457200" lvl="1" indent="0">
              <a:buNone/>
            </a:pPr>
            <a:r>
              <a:rPr lang="sk-SK" sz="3600" dirty="0"/>
              <a:t>e-mail:	</a:t>
            </a:r>
            <a:r>
              <a:rPr lang="sk-SK" sz="3600" dirty="0">
                <a:hlinkClick r:id="rId2"/>
              </a:rPr>
              <a:t>stepanayova@ruzsr.sk</a:t>
            </a:r>
            <a:br>
              <a:rPr lang="sk-SK" sz="3600" dirty="0"/>
            </a:br>
            <a:r>
              <a:rPr lang="sk-SK" sz="3600" dirty="0"/>
              <a:t>		</a:t>
            </a:r>
            <a:r>
              <a:rPr lang="sk-SK" sz="3600" dirty="0">
                <a:hlinkClick r:id="rId3"/>
              </a:rPr>
              <a:t>drahomira.stepanayova@siov.sk</a:t>
            </a:r>
            <a:endParaRPr lang="sk-SK" sz="3600" dirty="0"/>
          </a:p>
          <a:p>
            <a:pPr marL="457200" lvl="1" indent="0">
              <a:buNone/>
            </a:pPr>
            <a:endParaRPr lang="sk-SK" sz="3600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281396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2">
            <a:extLst>
              <a:ext uri="{FF2B5EF4-FFF2-40B4-BE49-F238E27FC236}">
                <a16:creationId xmlns:a16="http://schemas.microsoft.com/office/drawing/2014/main" id="{442EB327-13F0-4B57-A99C-38CE339A8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9310" y="3136612"/>
            <a:ext cx="86733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-18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-18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-18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-1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sk-SK" altLang="sk-SK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ĎAKUJEME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2442800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30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k-SK" sz="3600" b="1" dirty="0"/>
              <a:t>Príležitosti v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1187355"/>
            <a:ext cx="10515600" cy="540101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sk-SK" sz="8000" dirty="0"/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Získať kvalitnú prípravu na povolanie.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Zlepšenie úrovne odborných kompetencií a pracovnej morálky absolventa.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Zažiť reálne pracovné a sociálne situácie. Osvojenie si „firemnej kultúry“.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Výber vhodných absolventov a ich zamestnávanie pre vlastné potreby podniku.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Zvýšenie zamestnanosti absolventov SOŠ.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Vytváranie vzdelávacích programov podľa požiadaviek a potrieb zamestnávateľov.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Posilnenie spoločenského statusu a atraktivity povolaní - status „poctivého remesla“.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Dobudovanie a posilnenie centier odborného vzdelávania a prípravy - COVP.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Po vzore dobrých príkladov postupné zapojenie väčšieho počtu zamestnávateľov do odborného vzdelávania a prípravy systémom duálneho vzdelávania.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k-SK" sz="4500" dirty="0"/>
              <a:t>  Vstup zamestnávateľov do zvyšovania odbornej úrovne učiteľov odborných predmetov a majstrov odbornej výchovy.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4500" dirty="0"/>
              <a:t>  Zvýšenie konkurencieschopnosti podnikov a Slovenska. </a:t>
            </a:r>
          </a:p>
          <a:p>
            <a:endParaRPr lang="sk-SK" sz="4200" dirty="0"/>
          </a:p>
          <a:p>
            <a:endParaRPr lang="sk-SK" sz="8000" dirty="0"/>
          </a:p>
          <a:p>
            <a:pPr marL="0" indent="0">
              <a:buNone/>
            </a:pPr>
            <a:endParaRPr lang="sk-SK" sz="8000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185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3193" y="250098"/>
            <a:ext cx="11394348" cy="704219"/>
          </a:xfr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k-SK" sz="3600" b="1" dirty="0"/>
              <a:t>Procesy spojené s poskytovaním PV v SDV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63193" y="1120671"/>
            <a:ext cx="11394348" cy="563500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sk-SK" dirty="0">
                <a:solidFill>
                  <a:schemeClr val="bg1"/>
                </a:solidFill>
              </a:rPr>
              <a:t>ddd</a:t>
            </a:r>
          </a:p>
        </p:txBody>
      </p:sp>
      <p:sp>
        <p:nvSpPr>
          <p:cNvPr id="6" name="BlokTextu 5"/>
          <p:cNvSpPr txBox="1"/>
          <p:nvPr/>
        </p:nvSpPr>
        <p:spPr>
          <a:xfrm>
            <a:off x="4448289" y="1114107"/>
            <a:ext cx="204716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k-SK" dirty="0"/>
              <a:t>Výber povolania pre duálne vzdelávanie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7049513" y="1701040"/>
            <a:ext cx="4015715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Definovanie kompetencií absolventa SDV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8215754" y="2505914"/>
            <a:ext cx="309154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k-SK" dirty="0"/>
              <a:t>Výber odboru vzdelávania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7438559" y="3298501"/>
            <a:ext cx="421128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Výber vzdelávacích miest u zamestnávateľa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8046030" y="4079718"/>
            <a:ext cx="362984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Výber zamestnancov pre vzdelávanie</a:t>
            </a:r>
          </a:p>
        </p:txBody>
      </p:sp>
      <p:sp>
        <p:nvSpPr>
          <p:cNvPr id="13" name="BlokTextu 12"/>
          <p:cNvSpPr txBox="1"/>
          <p:nvPr/>
        </p:nvSpPr>
        <p:spPr>
          <a:xfrm>
            <a:off x="7349179" y="4831856"/>
            <a:ext cx="399723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k-SK" dirty="0"/>
              <a:t>Výber školy pre teoretické vzdelávanie – na uzatvorenie duálnej zmluvy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6217914" y="5877174"/>
            <a:ext cx="4971939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Overenie spôsobilosti zamestnávateľa pre PV v SDV</a:t>
            </a:r>
          </a:p>
        </p:txBody>
      </p:sp>
      <p:sp>
        <p:nvSpPr>
          <p:cNvPr id="15" name="BlokTextu 14"/>
          <p:cNvSpPr txBox="1"/>
          <p:nvPr/>
        </p:nvSpPr>
        <p:spPr>
          <a:xfrm>
            <a:off x="4380931" y="6343850"/>
            <a:ext cx="2968248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Nábor a výber žiakov pre duál</a:t>
            </a:r>
          </a:p>
        </p:txBody>
      </p:sp>
      <p:sp>
        <p:nvSpPr>
          <p:cNvPr id="16" name="BlokTextu 15"/>
          <p:cNvSpPr txBox="1"/>
          <p:nvPr/>
        </p:nvSpPr>
        <p:spPr>
          <a:xfrm>
            <a:off x="2228701" y="5807178"/>
            <a:ext cx="2611869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Prijímacie konanie do SOŠ</a:t>
            </a:r>
          </a:p>
        </p:txBody>
      </p:sp>
      <p:sp>
        <p:nvSpPr>
          <p:cNvPr id="17" name="BlokTextu 16"/>
          <p:cNvSpPr txBox="1"/>
          <p:nvPr/>
        </p:nvSpPr>
        <p:spPr>
          <a:xfrm>
            <a:off x="916992" y="4871389"/>
            <a:ext cx="349671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k-SK" dirty="0"/>
              <a:t>Uzatvorenie učebnej zmluvy so žiakom</a:t>
            </a:r>
          </a:p>
        </p:txBody>
      </p:sp>
      <p:sp>
        <p:nvSpPr>
          <p:cNvPr id="18" name="BlokTextu 17"/>
          <p:cNvSpPr txBox="1"/>
          <p:nvPr/>
        </p:nvSpPr>
        <p:spPr>
          <a:xfrm>
            <a:off x="838200" y="4141666"/>
            <a:ext cx="2134815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Praktické vyučovanie</a:t>
            </a:r>
          </a:p>
        </p:txBody>
      </p:sp>
      <p:sp>
        <p:nvSpPr>
          <p:cNvPr id="19" name="BlokTextu 18"/>
          <p:cNvSpPr txBox="1"/>
          <p:nvPr/>
        </p:nvSpPr>
        <p:spPr>
          <a:xfrm>
            <a:off x="736766" y="3165471"/>
            <a:ext cx="2014654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Ukončovanie štúdia</a:t>
            </a:r>
          </a:p>
        </p:txBody>
      </p:sp>
      <p:sp>
        <p:nvSpPr>
          <p:cNvPr id="20" name="BlokTextu 19"/>
          <p:cNvSpPr txBox="1"/>
          <p:nvPr/>
        </p:nvSpPr>
        <p:spPr>
          <a:xfrm>
            <a:off x="746298" y="2236930"/>
            <a:ext cx="417242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k-SK" dirty="0"/>
              <a:t>Prijatie absolventa do pracovného pomeru</a:t>
            </a:r>
          </a:p>
        </p:txBody>
      </p:sp>
      <p:cxnSp>
        <p:nvCxnSpPr>
          <p:cNvPr id="25" name="Rovná spojovacia šípka 24"/>
          <p:cNvCxnSpPr/>
          <p:nvPr/>
        </p:nvCxnSpPr>
        <p:spPr>
          <a:xfrm>
            <a:off x="6495453" y="1244518"/>
            <a:ext cx="1886213" cy="464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ovná spojovacia šípka 26"/>
          <p:cNvCxnSpPr/>
          <p:nvPr/>
        </p:nvCxnSpPr>
        <p:spPr>
          <a:xfrm>
            <a:off x="9208063" y="2086837"/>
            <a:ext cx="464934" cy="382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ovná spojovacia šípka 28"/>
          <p:cNvCxnSpPr/>
          <p:nvPr/>
        </p:nvCxnSpPr>
        <p:spPr>
          <a:xfrm>
            <a:off x="9730854" y="2882546"/>
            <a:ext cx="13647" cy="3993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ovná spojovacia šípka 30"/>
          <p:cNvCxnSpPr/>
          <p:nvPr/>
        </p:nvCxnSpPr>
        <p:spPr>
          <a:xfrm>
            <a:off x="9744501" y="3651189"/>
            <a:ext cx="0" cy="442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ovná spojovacia šípka 32"/>
          <p:cNvCxnSpPr/>
          <p:nvPr/>
        </p:nvCxnSpPr>
        <p:spPr>
          <a:xfrm flipH="1">
            <a:off x="9544200" y="4466932"/>
            <a:ext cx="128797" cy="394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ovná spojovacia šípka 34"/>
          <p:cNvCxnSpPr/>
          <p:nvPr/>
        </p:nvCxnSpPr>
        <p:spPr>
          <a:xfrm flipH="1">
            <a:off x="8914323" y="5495031"/>
            <a:ext cx="433473" cy="393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ovná spojovacia šípka 36"/>
          <p:cNvCxnSpPr/>
          <p:nvPr/>
        </p:nvCxnSpPr>
        <p:spPr>
          <a:xfrm flipH="1">
            <a:off x="7341565" y="6246506"/>
            <a:ext cx="1497635" cy="189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ovná spojovacia šípka 38"/>
          <p:cNvCxnSpPr>
            <a:stCxn id="15" idx="1"/>
          </p:cNvCxnSpPr>
          <p:nvPr/>
        </p:nvCxnSpPr>
        <p:spPr>
          <a:xfrm flipH="1" flipV="1">
            <a:off x="3889612" y="6218483"/>
            <a:ext cx="491319" cy="3100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ovná spojovacia šípka 40"/>
          <p:cNvCxnSpPr>
            <a:stCxn id="16" idx="0"/>
            <a:endCxn id="17" idx="2"/>
          </p:cNvCxnSpPr>
          <p:nvPr/>
        </p:nvCxnSpPr>
        <p:spPr>
          <a:xfrm flipH="1" flipV="1">
            <a:off x="2665349" y="5517720"/>
            <a:ext cx="869287" cy="289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ovná spojovacia šípka 42"/>
          <p:cNvCxnSpPr/>
          <p:nvPr/>
        </p:nvCxnSpPr>
        <p:spPr>
          <a:xfrm flipH="1" flipV="1">
            <a:off x="1905607" y="4526628"/>
            <a:ext cx="201866" cy="2920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ovná spojovacia šípka 44"/>
          <p:cNvCxnSpPr/>
          <p:nvPr/>
        </p:nvCxnSpPr>
        <p:spPr>
          <a:xfrm flipH="1" flipV="1">
            <a:off x="1744092" y="3582457"/>
            <a:ext cx="161515" cy="606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ovná spojovacia šípka 46"/>
          <p:cNvCxnSpPr>
            <a:stCxn id="19" idx="0"/>
          </p:cNvCxnSpPr>
          <p:nvPr/>
        </p:nvCxnSpPr>
        <p:spPr>
          <a:xfrm flipV="1">
            <a:off x="1744093" y="2606262"/>
            <a:ext cx="1007326" cy="5592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533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365125"/>
            <a:ext cx="11497235" cy="1325563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3600" b="1" dirty="0"/>
              <a:t>Aktuálna ponuka odborov pre odvetvie ekonomika v súčasnosti</a:t>
            </a:r>
            <a:br>
              <a:rPr lang="sk-SK" sz="3600" b="1" dirty="0"/>
            </a:br>
            <a:r>
              <a:rPr lang="sk-SK" sz="3600" b="1" dirty="0">
                <a:solidFill>
                  <a:srgbClr val="C00000"/>
                </a:solidFill>
              </a:rPr>
              <a:t>(z toho pre bankovníctvo, finančné služby a poisťovníctvo)</a:t>
            </a:r>
            <a:endParaRPr lang="sk-SK" sz="3600" b="1" u="sng" dirty="0">
              <a:solidFill>
                <a:srgbClr val="C0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1976718"/>
            <a:ext cx="11497234" cy="43257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583537"/>
              </p:ext>
            </p:extLst>
          </p:nvPr>
        </p:nvGraphicFramePr>
        <p:xfrm>
          <a:off x="336178" y="1600202"/>
          <a:ext cx="11429102" cy="4881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7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0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8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75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7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7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61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96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 err="1">
                          <a:effectLst/>
                        </a:rPr>
                        <a:t>P.č</a:t>
                      </a:r>
                      <a:r>
                        <a:rPr lang="sk-SK" sz="1000" dirty="0">
                          <a:effectLst/>
                        </a:rPr>
                        <a:t>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číslo</a:t>
                      </a:r>
                      <a:br>
                        <a:rPr lang="sk-SK" sz="1000">
                          <a:effectLst/>
                        </a:rPr>
                      </a:br>
                      <a:r>
                        <a:rPr lang="sk-SK" sz="1000">
                          <a:effectLst/>
                        </a:rPr>
                        <a:t>odboru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Kód odboru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názov odboru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odvetvie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počet škôl,</a:t>
                      </a:r>
                      <a:br>
                        <a:rPr lang="sk-SK" sz="1000">
                          <a:effectLst/>
                        </a:rPr>
                      </a:br>
                      <a:r>
                        <a:rPr lang="sk-SK" sz="1000">
                          <a:effectLst/>
                        </a:rPr>
                        <a:t>ktoré majú odbor v sieti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počet škôl,</a:t>
                      </a:r>
                      <a:br>
                        <a:rPr lang="sk-SK" sz="1000">
                          <a:effectLst/>
                        </a:rPr>
                      </a:br>
                      <a:r>
                        <a:rPr lang="sk-SK" sz="1000">
                          <a:effectLst/>
                        </a:rPr>
                        <a:t>ktoré majú v odbore žiakov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celkový počet žiakov</a:t>
                      </a:r>
                      <a:br>
                        <a:rPr lang="sk-SK" sz="1000">
                          <a:effectLst/>
                        </a:rPr>
                      </a:br>
                      <a:r>
                        <a:rPr lang="sk-SK" sz="1000">
                          <a:effectLst/>
                        </a:rPr>
                        <a:t>v odbore za SR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7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6292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hospodárska informatika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ekonomika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solidFill>
                            <a:schemeClr val="bg1"/>
                          </a:solidFill>
                          <a:effectLst/>
                        </a:rPr>
                        <a:t>2.</a:t>
                      </a:r>
                      <a:endParaRPr lang="sk-SK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6308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N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verejná správa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ekonomika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10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>
                          <a:effectLst/>
                        </a:rPr>
                        <a:t>13</a:t>
                      </a:r>
                      <a:endParaRPr lang="sk-SK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9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</a:rPr>
                        <a:t>3.</a:t>
                      </a:r>
                      <a:endParaRPr lang="sk-SK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6310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Q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financie 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ekonomika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endParaRPr lang="sk-SK" sz="10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83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</a:rPr>
                        <a:t>4.</a:t>
                      </a:r>
                      <a:endParaRPr lang="sk-SK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6317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M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obchodná akadémia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ekonomika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</a:rPr>
                        <a:t>85</a:t>
                      </a:r>
                      <a:endParaRPr lang="sk-SK" sz="10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78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9914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</a:rPr>
                        <a:t>5.</a:t>
                      </a:r>
                      <a:endParaRPr lang="sk-SK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6317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M 74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obchodná akadémia – bilingválne štúdium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ekonomika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</a:rPr>
                        <a:t>21</a:t>
                      </a:r>
                      <a:endParaRPr lang="sk-SK" sz="10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15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1887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</a:rPr>
                        <a:t>6.</a:t>
                      </a:r>
                      <a:endParaRPr lang="sk-SK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6325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M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ekonomické lýceum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ekonomika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endParaRPr lang="sk-SK" sz="10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332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chemeClr val="bg1"/>
                          </a:solidFill>
                          <a:effectLst/>
                        </a:rPr>
                        <a:t>7.</a:t>
                      </a:r>
                      <a:endParaRPr lang="sk-SK" sz="10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6328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M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ekonomické a obchodné služby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1" dirty="0">
                          <a:solidFill>
                            <a:srgbClr val="C00000"/>
                          </a:solidFill>
                          <a:effectLst/>
                        </a:rPr>
                        <a:t>ekonomika</a:t>
                      </a:r>
                      <a:endParaRPr lang="sk-SK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sk-SK" sz="10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rgbClr val="C00000"/>
                          </a:solidFill>
                          <a:effectLst/>
                        </a:rPr>
                        <a:t>287</a:t>
                      </a:r>
                      <a:endParaRPr lang="sk-SK" sz="1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>
                    <a:solidFill>
                      <a:srgbClr val="FEF4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solidFill>
                            <a:schemeClr val="bg1"/>
                          </a:solidFill>
                          <a:effectLst/>
                        </a:rPr>
                        <a:t>8.</a:t>
                      </a:r>
                      <a:endParaRPr lang="sk-SK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6329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M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obchodné a informačné služby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ekonomika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2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2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141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9.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6329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M 01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obchodné a informačné služby – medzinárodné obchodné vzťahy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ekonomika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16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7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149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1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10.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6329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M 03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obchodné a informačné služby – informatika a informačné systémy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ekonomika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1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96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11.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6332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Q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daňové služby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ekonomika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12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6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115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1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12.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6335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Q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medzinárodné podnikanie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ekonomika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>
                          <a:effectLst/>
                        </a:rPr>
                        <a:t>9</a:t>
                      </a:r>
                      <a:endParaRPr lang="sk-SK" sz="10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2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14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13.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6341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M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škola podnikania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ekonomika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46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22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1226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14.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6343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M exp.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športový manažment 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ekonomika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3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3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192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15.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6352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M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</a:rPr>
                        <a:t>obchod a podnikanie</a:t>
                      </a:r>
                      <a:endParaRPr lang="sk-SK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>
                          <a:effectLst/>
                        </a:rPr>
                        <a:t>ekonomika</a:t>
                      </a:r>
                      <a:endParaRPr lang="sk-SK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</a:rPr>
                        <a:t>48</a:t>
                      </a:r>
                      <a:endParaRPr lang="sk-SK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25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</a:rPr>
                        <a:t>1024</a:t>
                      </a:r>
                      <a:endParaRPr lang="sk-SK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6354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služby a súkromné podnikanie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ekonomika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25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6403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podnikanie v remeslách a službách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ekonomika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2334</a:t>
                      </a: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6475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technicko-administratívny pracovník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ekonomika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3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6476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technicko-ekonomický pracovník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ekonomika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0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9840" marR="29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29840" marR="2984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8652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365125"/>
            <a:ext cx="11497235" cy="1325563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k-SK" sz="3600" b="1" dirty="0"/>
              <a:t>Ponuka odborov od 1. septembra 2018</a:t>
            </a:r>
            <a:endParaRPr lang="sk-SK" sz="3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1976718"/>
            <a:ext cx="11497234" cy="43257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k-SK" b="1" u="sng" dirty="0"/>
              <a:t>DUÁL 18+</a:t>
            </a:r>
            <a:endParaRPr lang="sk-SK" dirty="0"/>
          </a:p>
          <a:p>
            <a:r>
              <a:rPr lang="sk-SK" dirty="0">
                <a:solidFill>
                  <a:srgbClr val="C00000"/>
                </a:solidFill>
              </a:rPr>
              <a:t>6310 Q financie </a:t>
            </a:r>
            <a:r>
              <a:rPr lang="sk-SK" dirty="0"/>
              <a:t>– </a:t>
            </a:r>
            <a:r>
              <a:rPr lang="sk-SK" dirty="0">
                <a:solidFill>
                  <a:srgbClr val="C00000"/>
                </a:solidFill>
              </a:rPr>
              <a:t>Tatra banka, a.s.</a:t>
            </a:r>
            <a:endParaRPr lang="sk-SK" dirty="0"/>
          </a:p>
          <a:p>
            <a:r>
              <a:rPr lang="sk-SK" dirty="0"/>
              <a:t>6292 N hospodárska informatika</a:t>
            </a:r>
          </a:p>
          <a:p>
            <a:r>
              <a:rPr lang="sk-SK" dirty="0"/>
              <a:t>6317 N obchodná akadémia</a:t>
            </a:r>
          </a:p>
          <a:p>
            <a:r>
              <a:rPr lang="sk-SK" dirty="0"/>
              <a:t>6325 N ekonomické lýceum</a:t>
            </a:r>
          </a:p>
          <a:p>
            <a:r>
              <a:rPr lang="sk-SK" dirty="0"/>
              <a:t>6328 N ekonomické a obchodné služby</a:t>
            </a:r>
          </a:p>
          <a:p>
            <a:pPr marL="0" indent="0">
              <a:buNone/>
            </a:pPr>
            <a:r>
              <a:rPr lang="sk-SK" b="1" u="sng" dirty="0"/>
              <a:t>Učebný odbor</a:t>
            </a:r>
          </a:p>
          <a:p>
            <a:r>
              <a:rPr lang="sk-SK" dirty="0"/>
              <a:t>6475 H technicko-administratívny pracovník</a:t>
            </a:r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29030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6176" y="114301"/>
            <a:ext cx="11497235" cy="1706880"/>
          </a:xfrm>
          <a:solidFill>
            <a:srgbClr val="E9EDF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k-SK" sz="3600" b="1" dirty="0"/>
              <a:t>Ponuka odborov, ktoré môžu byť zaradené do SDV </a:t>
            </a:r>
            <a:br>
              <a:rPr lang="sk-SK" sz="3600" b="1" dirty="0"/>
            </a:br>
            <a:r>
              <a:rPr lang="sk-SK" sz="3600" b="1" dirty="0"/>
              <a:t>podľa novej legislatívy od školského roka 2019/2020 </a:t>
            </a:r>
            <a:br>
              <a:rPr lang="sk-SK" sz="3600" b="1" dirty="0"/>
            </a:br>
            <a:r>
              <a:rPr lang="sk-SK" sz="3600" b="1" dirty="0"/>
              <a:t>pre bankovníctvo, finančné služby a poisťovníctvo</a:t>
            </a:r>
            <a:endParaRPr lang="sk-SK" sz="3600" b="1" u="sng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36177" y="2049780"/>
            <a:ext cx="11497234" cy="4214589"/>
          </a:xfrm>
        </p:spPr>
        <p:txBody>
          <a:bodyPr>
            <a:normAutofit/>
          </a:bodyPr>
          <a:lstStyle/>
          <a:p>
            <a:r>
              <a:rPr lang="sk-SK" sz="2800" dirty="0"/>
              <a:t>6292 N hospodárska informatika</a:t>
            </a:r>
          </a:p>
          <a:p>
            <a:r>
              <a:rPr lang="sk-SK" sz="2800" dirty="0"/>
              <a:t>6310 Q financie</a:t>
            </a:r>
          </a:p>
          <a:p>
            <a:r>
              <a:rPr lang="sk-SK" sz="2800" dirty="0"/>
              <a:t>6317 M obchodná akadémia</a:t>
            </a:r>
          </a:p>
          <a:p>
            <a:r>
              <a:rPr lang="sk-SK" sz="2800" dirty="0"/>
              <a:t>6317 N obchodná akadémia</a:t>
            </a:r>
          </a:p>
          <a:p>
            <a:r>
              <a:rPr lang="sk-SK" sz="2800" dirty="0"/>
              <a:t>6325 M ekonomické lýceum</a:t>
            </a:r>
          </a:p>
          <a:p>
            <a:r>
              <a:rPr lang="sk-SK" sz="2800" dirty="0"/>
              <a:t>6325 N ekonomické lýceum</a:t>
            </a:r>
          </a:p>
          <a:p>
            <a:r>
              <a:rPr lang="sk-SK" sz="2800" dirty="0"/>
              <a:t>6328 M ekonomické a obchodné služby</a:t>
            </a:r>
          </a:p>
          <a:p>
            <a:r>
              <a:rPr lang="sk-SK" sz="2800" dirty="0"/>
              <a:t>6328 N ekonomické a obchodné služby</a:t>
            </a:r>
          </a:p>
          <a:p>
            <a:pPr marL="0" indent="0">
              <a:buNone/>
            </a:pPr>
            <a:endParaRPr lang="sk-SK" sz="2000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01504053"/>
      </p:ext>
    </p:extLst>
  </p:cSld>
  <p:clrMapOvr>
    <a:masterClrMapping/>
  </p:clrMapOvr>
</p:sld>
</file>

<file path=ppt/theme/theme1.xml><?xml version="1.0" encoding="utf-8"?>
<a:theme xmlns:a="http://schemas.openxmlformats.org/drawingml/2006/main" name="1_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5998</TotalTime>
  <Words>4393</Words>
  <Application>Microsoft Office PowerPoint</Application>
  <PresentationFormat>Širokouhlá</PresentationFormat>
  <Paragraphs>826</Paragraphs>
  <Slides>42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42</vt:i4>
      </vt:variant>
    </vt:vector>
  </HeadingPairs>
  <TitlesOfParts>
    <vt:vector size="47" baseType="lpstr">
      <vt:lpstr>Arial</vt:lpstr>
      <vt:lpstr>Calibri</vt:lpstr>
      <vt:lpstr>Times New Roman</vt:lpstr>
      <vt:lpstr>Wingdings</vt:lpstr>
      <vt:lpstr>1_Motív Office</vt:lpstr>
      <vt:lpstr>           Drahomíra Štepanayová, Peter Fečík       SLASPO 10.10.2018</vt:lpstr>
      <vt:lpstr>Systém duálneho vzdelávania</vt:lpstr>
      <vt:lpstr>Systém duálneho vzdelávania</vt:lpstr>
      <vt:lpstr>Silné stránky – výhody SDV</vt:lpstr>
      <vt:lpstr>Príležitosti v SDV</vt:lpstr>
      <vt:lpstr>Procesy spojené s poskytovaním PV v SDV</vt:lpstr>
      <vt:lpstr>Aktuálna ponuka odborov pre odvetvie ekonomika v súčasnosti (z toho pre bankovníctvo, finančné služby a poisťovníctvo)</vt:lpstr>
      <vt:lpstr>Ponuka odborov od 1. septembra 2018</vt:lpstr>
      <vt:lpstr>Ponuka odborov, ktoré môžu byť zaradené do SDV  podľa novej legislatívy od školského roka 2019/2020  pre bankovníctvo, finančné služby a poisťovníctvo</vt:lpstr>
      <vt:lpstr>Ponuka odborov v súčasnosti od školského roka 2019/2020 pre povolania v sektore  Bankovníctvo, finančné služby a poisťovníctvo</vt:lpstr>
      <vt:lpstr>RUP pre skupinu odborov 63 – NÁVRH (v roku 2018) (napr. v sektore bankovníctvo, finančné služby a poisťovníctvo)   </vt:lpstr>
      <vt:lpstr>Organizácia PV v SDV  pre sektor bankovníctvo, finančné služby a poisťovníctvo   pre študijný odbor 6317 M obchodná akadémia </vt:lpstr>
      <vt:lpstr>Návrh - Organizácia PV v SDV  pre sektor bankovníctvo, finančné služby a poisťovníctvo   pre študijný odbor 63xx ? bankový úradník </vt:lpstr>
      <vt:lpstr>Formy komunikácie so zamestnávateľmi Oslovení zamestnávatelia pre sektor bankovníctvo, finančné služby a poisťovníctvo v súčasnosti</vt:lpstr>
      <vt:lpstr>Oslovení zamestnávatelia pre sektor bankovníctvo, finančné služby a poisťovníctvo v súčasnosti</vt:lpstr>
      <vt:lpstr>Dôležité informácie pre zamestnávateľa </vt:lpstr>
      <vt:lpstr> Finančné benefity zamestnávateľa v SDV  </vt:lpstr>
      <vt:lpstr>Prezentácia programu PowerPoint</vt:lpstr>
      <vt:lpstr>Prezentácia programu PowerPoint</vt:lpstr>
      <vt:lpstr> Povinnosti zamestnávateľa v SDV  </vt:lpstr>
      <vt:lpstr>Benefity žiaka v SDV</vt:lpstr>
      <vt:lpstr>Hmotné zabezpečenie žiaka - povinné plnenie zamestnávateľa</vt:lpstr>
      <vt:lpstr>Hmotné zabezpečenie žiaka - dobrovoľné plnenie zamestnávateľa</vt:lpstr>
      <vt:lpstr>Finančné zabezpečenie žiaka </vt:lpstr>
      <vt:lpstr>Podnikové štipendium – nepovinné podľa rozhodnutia zamestnávateľa </vt:lpstr>
      <vt:lpstr>Odmena za produktívnu prácu – povinné plnenie zamestnávateľa </vt:lpstr>
      <vt:lpstr>Daňové a odvodové povinnosti:</vt:lpstr>
      <vt:lpstr> Proces vstupu zamestnávateľa do SDV  </vt:lpstr>
      <vt:lpstr>1. Rozhodnutie zamestnávateľa o vstupe do systému duálneho vzdelávania (SDV) </vt:lpstr>
      <vt:lpstr>2. Podanie žiadosti k overeniu spôsobilosti zamestnávateľa poskytovať praktické vyučovanie v SDV - žiadosť</vt:lpstr>
      <vt:lpstr>2. Podanie žiadosti k overeniu spôsobilosti zamestnávateľa poskytovať praktické vyučovanie v SDV - prílohy </vt:lpstr>
      <vt:lpstr>2. Podanie žiadosti k overeniu spôsobilosti zamestnávateľa poskytovať praktické vyučovanie v SDV – ďalšie prílohy </vt:lpstr>
      <vt:lpstr>2. Podanie žiadosti k overeniu spôsobilosti zamestnávateľa poskytovať praktické vyučovanie v SDV</vt:lpstr>
      <vt:lpstr>3. Overenie spôsobilosti zamestnávateľa a vydanie osvedčenia </vt:lpstr>
      <vt:lpstr>4. Ďalšie kroky zamestnávateľa </vt:lpstr>
      <vt:lpstr>4. Ďalšie kroky zamestnávateľa </vt:lpstr>
      <vt:lpstr>4. Ďalšie kroky zamestnávateľa </vt:lpstr>
      <vt:lpstr>Benefity pre zamestnávateľa zo SDV</vt:lpstr>
      <vt:lpstr>Benefity pre školu</vt:lpstr>
      <vt:lpstr>Benefity pre žiaka</vt:lpstr>
      <vt:lpstr>Kontaktná osoba pre vás v oblasti bankovníctva, poisťovníctva a financií za PO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PhDr. Ivana Gregorová</dc:creator>
  <cp:lastModifiedBy>Fecik</cp:lastModifiedBy>
  <cp:revision>414</cp:revision>
  <cp:lastPrinted>2018-08-08T06:29:34Z</cp:lastPrinted>
  <dcterms:created xsi:type="dcterms:W3CDTF">2017-10-10T06:52:11Z</dcterms:created>
  <dcterms:modified xsi:type="dcterms:W3CDTF">2018-10-09T18:36:19Z</dcterms:modified>
</cp:coreProperties>
</file>